
<file path=[Content_Types].xml><?xml version="1.0" encoding="utf-8"?>
<Types xmlns="http://schemas.openxmlformats.org/package/2006/content-types">
  <Default Extension="bin" ContentType="image/png"/>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bin" ContentType="image/jpeg"/>
  <Override PartName="/ppt/media/image28.bin" ContentType="image/jpeg"/>
  <Override PartName="/docProps/core.xml" ContentType="application/vnd.openxmlformats-package.core-properties+xml"/>
  <Override PartName="/docProps/app.xml" ContentType="application/vnd.openxmlformats-officedocument.extended-properties+xml"/>
  <Override PartName="/ppt/media/image33.bin" ContentType="image/svg+xml"/>
  <Override PartName="/ppt/media/image35.bin" ContentType="image/svg+xml"/>
  <Override PartName="/ppt/media/image37.bin" ContentType="image/svg+xml"/>
  <Override PartName="/ppt/media/image39.bin" ContentType="image/svg+xml"/>
  <Override PartName="/ppt/media/image41.bin" ContentType="image/svg+xml"/>
  <Override PartName="/ppt/media/image50.bin" ContentType="image/svg+xml"/>
  <Override PartName="/ppt/media/image54.bin" ContentType="image/svg+xml"/>
  <Override PartName="/ppt/media/image61.bin" ContentType="image/svg+xml"/>
  <Override PartName="/ppt/media/image64.bin"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301" r:id="rId2"/>
    <p:sldId id="314" r:id="rId3"/>
    <p:sldId id="343" r:id="rId4"/>
    <p:sldId id="366" r:id="rId5"/>
    <p:sldId id="406" r:id="rId6"/>
    <p:sldId id="471" r:id="rId7"/>
    <p:sldId id="521" r:id="rId8"/>
  </p:sldIdLst>
  <p:sldSz cx="18288000" cy="10287000"/>
  <p:notesSz cx="18288000" cy="10287000"/>
  <p:embeddedFontLst>
    <p:embeddedFont>
      <p:font typeface="Calibri" panose="020F0502020204030204" pitchFamily="34" charset="0"/>
      <p:regular r:id="rId9"/>
      <p:bold r:id="rId10"/>
      <p:italic r:id="rId11"/>
      <p:boldItalic r:id="rId12"/>
    </p:embeddedFont>
    <p:embeddedFont>
      <p:font typeface="Calibri Light" panose="020F0302020204030204" pitchFamily="34" charset="0"/>
      <p:regular r:id="rId13"/>
      <p:italic r:id="rId14"/>
    </p:embeddedFont>
    <p:embeddedFont>
      <p:font typeface="Poppins SemiBold" panose="020B0604020202020204" pitchFamily="34" charset="0"/>
      <p:regular r:id="rId15"/>
      <p:bold r:id="rId16"/>
      <p:italic r:id="rId17"/>
      <p:boldItalic r:id="rId18"/>
    </p:embeddedFont>
    <p:embeddedFont>
      <p:font typeface="Roboto" panose="02000000000000000000" pitchFamily="2" charset="0"/>
      <p:regular r:id="rId19"/>
      <p:bold r:id="rId20"/>
      <p:italic r:id="rId21"/>
      <p:boldItalic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55" d="100"/>
          <a:sy n="55" d="100"/>
        </p:scale>
        <p:origin x="224"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02/01/26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3475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02/01/26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33315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02/01/26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427699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02/01/26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13859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8CEAE-9ACF-4870-96B2-2FDD755B4008}" type="datetimeFigureOut">
              <a:rPr lang="en-IN" smtClean="0"/>
              <a:t>02/01/26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88955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B8CEAE-9ACF-4870-96B2-2FDD755B4008}" type="datetimeFigureOut">
              <a:rPr lang="en-IN" smtClean="0"/>
              <a:t>02/01/26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6396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B8CEAE-9ACF-4870-96B2-2FDD755B4008}" type="datetimeFigureOut">
              <a:rPr lang="en-IN" smtClean="0"/>
              <a:t>02/01/26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8139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B8CEAE-9ACF-4870-96B2-2FDD755B4008}" type="datetimeFigureOut">
              <a:rPr lang="en-IN" smtClean="0"/>
              <a:t>02/01/26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132081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8CEAE-9ACF-4870-96B2-2FDD755B4008}" type="datetimeFigureOut">
              <a:rPr lang="en-IN" smtClean="0"/>
              <a:t>02/01/26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0675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02/01/26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470941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02/01/26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6888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8CEAE-9ACF-4870-96B2-2FDD755B4008}" type="datetimeFigureOut">
              <a:rPr lang="en-IN" smtClean="0"/>
              <a:t>02/01/26</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4AC96-115D-4CF4-9B0B-0F2A89887B52}" type="slidenum">
              <a:rPr lang="en-IN" smtClean="0"/>
              <a:t>‹#›</a:t>
            </a:fld>
            <a:endParaRPr lang="en-IN"/>
          </a:p>
        </p:txBody>
      </p:sp>
    </p:spTree>
    <p:extLst>
      <p:ext uri="{BB962C8B-B14F-4D97-AF65-F5344CB8AC3E}">
        <p14:creationId xmlns:p14="http://schemas.microsoft.com/office/powerpoint/2010/main" val="37780842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3.bin"/></Relationships>
</file>

<file path=ppt/slides/_rels/slide2.xml.rels><?xml version="1.0" encoding="UTF-8" standalone="yes"?>
<Relationships xmlns="http://schemas.openxmlformats.org/package/2006/relationships"><Relationship Id="rId8" Type="http://schemas.openxmlformats.org/officeDocument/2006/relationships/image" Target="../media/image9.bin"/><Relationship Id="rId3" Type="http://schemas.openxmlformats.org/officeDocument/2006/relationships/image" Target="../media/image4.bin"/><Relationship Id="rId7" Type="http://schemas.openxmlformats.org/officeDocument/2006/relationships/image" Target="../media/image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7.bin"/><Relationship Id="rId5" Type="http://schemas.openxmlformats.org/officeDocument/2006/relationships/image" Target="../media/image6.bin"/><Relationship Id="rId4" Type="http://schemas.openxmlformats.org/officeDocument/2006/relationships/image" Target="../media/image5.bin"/></Relationships>
</file>

<file path=ppt/slides/_rels/slide3.xml.rels><?xml version="1.0" encoding="UTF-8" standalone="yes"?>
<Relationships xmlns="http://schemas.openxmlformats.org/package/2006/relationships"><Relationship Id="rId8" Type="http://schemas.openxmlformats.org/officeDocument/2006/relationships/image" Target="../media/image9.bin"/><Relationship Id="rId3" Type="http://schemas.openxmlformats.org/officeDocument/2006/relationships/image" Target="../media/image4.bin"/><Relationship Id="rId7" Type="http://schemas.openxmlformats.org/officeDocument/2006/relationships/image" Target="../media/image1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7.bin"/><Relationship Id="rId5" Type="http://schemas.openxmlformats.org/officeDocument/2006/relationships/image" Target="../media/image6.bin"/><Relationship Id="rId4" Type="http://schemas.openxmlformats.org/officeDocument/2006/relationships/image" Target="../media/image5.bin"/></Relationships>
</file>

<file path=ppt/slides/_rels/slide4.xml.rels><?xml version="1.0" encoding="UTF-8" standalone="yes"?>
<Relationships xmlns="http://schemas.openxmlformats.org/package/2006/relationships"><Relationship Id="rId85" Type="http://schemas.openxmlformats.org/officeDocument/2006/relationships/image" Target="../media/image13.bin"/><Relationship Id="rId93" Type="http://schemas.openxmlformats.org/officeDocument/2006/relationships/image" Target="../media/image41.bin"/><Relationship Id="rId3" Type="http://schemas.openxmlformats.org/officeDocument/2006/relationships/image" Target="../media/image4.bin"/><Relationship Id="rId84" Type="http://schemas.openxmlformats.org/officeDocument/2006/relationships/image" Target="../media/image35.bin"/><Relationship Id="rId2" Type="http://schemas.openxmlformats.org/officeDocument/2006/relationships/image" Target="../media/image1.bin"/><Relationship Id="rId88" Type="http://schemas.openxmlformats.org/officeDocument/2006/relationships/image" Target="../media/image14.bin"/><Relationship Id="rId91" Type="http://schemas.openxmlformats.org/officeDocument/2006/relationships/image" Target="../media/image15.bin"/><Relationship Id="rId1" Type="http://schemas.openxmlformats.org/officeDocument/2006/relationships/slideLayout" Target="../slideLayouts/slideLayout7.xml"/><Relationship Id="rId6" Type="http://schemas.openxmlformats.org/officeDocument/2006/relationships/image" Target="../media/image11.bin"/><Relationship Id="rId87" Type="http://schemas.openxmlformats.org/officeDocument/2006/relationships/image" Target="../media/image37.bin"/><Relationship Id="rId5" Type="http://schemas.openxmlformats.org/officeDocument/2006/relationships/image" Target="../media/image6.bin"/><Relationship Id="rId82" Type="http://schemas.openxmlformats.org/officeDocument/2006/relationships/image" Target="../media/image12.bin"/><Relationship Id="rId90" Type="http://schemas.openxmlformats.org/officeDocument/2006/relationships/image" Target="../media/image39.bin"/><Relationship Id="rId81" Type="http://schemas.openxmlformats.org/officeDocument/2006/relationships/image" Target="../media/image33.bin"/><Relationship Id="rId4" Type="http://schemas.openxmlformats.org/officeDocument/2006/relationships/image" Target="../media/image5.bin"/></Relationships>
</file>

<file path=ppt/slides/_rels/slide5.xml.rels><?xml version="1.0" encoding="UTF-8" standalone="yes"?>
<Relationships xmlns="http://schemas.openxmlformats.org/package/2006/relationships"><Relationship Id="rId8" Type="http://schemas.openxmlformats.org/officeDocument/2006/relationships/image" Target="../media/image20.bin"/><Relationship Id="rId121" Type="http://schemas.openxmlformats.org/officeDocument/2006/relationships/image" Target="../media/image24.bin"/><Relationship Id="rId3" Type="http://schemas.openxmlformats.org/officeDocument/2006/relationships/image" Target="../media/image4.bin"/><Relationship Id="rId112" Type="http://schemas.openxmlformats.org/officeDocument/2006/relationships/image" Target="../media/image50.bin"/><Relationship Id="rId120" Type="http://schemas.openxmlformats.org/officeDocument/2006/relationships/image" Target="../media/image23.bin"/><Relationship Id="rId133" Type="http://schemas.openxmlformats.org/officeDocument/2006/relationships/image" Target="../media/image25.bin"/><Relationship Id="rId138" Type="http://schemas.openxmlformats.org/officeDocument/2006/relationships/image" Target="../media/image26.bin"/><Relationship Id="rId7" Type="http://schemas.openxmlformats.org/officeDocument/2006/relationships/image" Target="../media/image19.bin"/><Relationship Id="rId137" Type="http://schemas.openxmlformats.org/officeDocument/2006/relationships/image" Target="../media/image64.bin"/><Relationship Id="rId2" Type="http://schemas.openxmlformats.org/officeDocument/2006/relationships/image" Target="../media/image1.bin"/><Relationship Id="rId132" Type="http://schemas.openxmlformats.org/officeDocument/2006/relationships/image" Target="../media/image61.bin"/><Relationship Id="rId1" Type="http://schemas.openxmlformats.org/officeDocument/2006/relationships/slideLayout" Target="../slideLayouts/slideLayout7.xml"/><Relationship Id="rId6" Type="http://schemas.openxmlformats.org/officeDocument/2006/relationships/image" Target="../media/image18.bin"/><Relationship Id="rId5" Type="http://schemas.openxmlformats.org/officeDocument/2006/relationships/image" Target="../media/image17.bin"/><Relationship Id="rId119" Type="http://schemas.openxmlformats.org/officeDocument/2006/relationships/image" Target="../media/image54.bin"/><Relationship Id="rId4" Type="http://schemas.openxmlformats.org/officeDocument/2006/relationships/image" Target="../media/image16.bin"/><Relationship Id="rId9" Type="http://schemas.openxmlformats.org/officeDocument/2006/relationships/image" Target="../media/image21.bin"/><Relationship Id="rId113" Type="http://schemas.openxmlformats.org/officeDocument/2006/relationships/image" Target="../media/image22.bin"/></Relationships>
</file>

<file path=ppt/slides/_rels/slide6.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27.bin"/><Relationship Id="rId5" Type="http://schemas.openxmlformats.org/officeDocument/2006/relationships/image" Target="../media/image6.bin"/><Relationship Id="rId4" Type="http://schemas.openxmlformats.org/officeDocument/2006/relationships/image" Target="../media/image5.bin"/></Relationships>
</file>

<file path=ppt/slides/_rels/slide7.xml.rels><?xml version="1.0" encoding="UTF-8" standalone="yes"?>
<Relationships xmlns="http://schemas.openxmlformats.org/package/2006/relationships"><Relationship Id="rId3" Type="http://schemas.openxmlformats.org/officeDocument/2006/relationships/image" Target="../media/image28.bin"/><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2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03" name="coverimage">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3">
            <a:alphaModFix/>
          </a:blip>
          <a:stretch/>
        </p:blipFill>
        <p:spPr>
          <a:xfrm>
            <a:off x="0" y="0"/>
            <a:ext cx="18288000" cy="10287000"/>
          </a:xfrm>
          <a:prstGeom prst="rect">
            <a:avLst/>
          </a:prstGeom>
        </p:spPr>
      </p:pic>
      <p:pic>
        <p:nvPicPr>
          <p:cNvPr id="3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4420642"/>
            <a:ext cx="11391900" cy="5105400"/>
          </a:xfrm>
          <a:prstGeom prst="rect">
            <a:avLst/>
          </a:prstGeom>
        </p:spPr>
      </p:pic>
      <p:sp>
        <p:nvSpPr>
          <p:cNvPr id="307" name="Presenter Name-476">
            <a:extLst>
              <a:ext uri="{FF2B5EF4-FFF2-40B4-BE49-F238E27FC236}">
                <a16:creationId xmlns:a16="http://schemas.microsoft.com/office/drawing/2014/main" id="{111B4A49-B930-4A89-A1CD-6CA2B3D95AED}"/>
              </a:ext>
            </a:extLst>
          </p:cNvPr>
          <p:cNvSpPr txBox="1"/>
          <p:nvPr/>
        </p:nvSpPr>
        <p:spPr>
          <a:xfrm>
            <a:off x="762000" y="8296776"/>
            <a:ext cx="8091488" cy="913712"/>
          </a:xfrm>
          <a:prstGeom prst="rect">
            <a:avLst/>
          </a:prstGeom>
          <a:noFill/>
        </p:spPr>
        <p:txBody>
          <a:bodyPr vertOverflow="clip" horzOverflow="clip" wrap="square" lIns="0" tIns="0" rIns="0" bIns="0" rtlCol="0" anchor="t">
            <a:spAutoFit/>
          </a:bodyPr>
          <a:lstStyle/>
          <a:p>
            <a:pPr>
              <a:lnSpc>
                <a:spcPts val="3888"/>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by Zoltan Pap © December 31, 2025</a:t>
            </a:r>
          </a:p>
          <a:p>
            <a:pPr algn="l">
              <a:lnSpc>
                <a:spcPts val="3888"/>
              </a:lnSpc>
            </a:pPr>
            <a:endParaRPr lang="en-US" sz="1000" spc="-59" dirty="0">
              <a:solidFill>
                <a:srgbClr val="07071B">
                  <a:alpha val="100000"/>
                </a:srgbClr>
              </a:solidFill>
              <a:latin typeface="Poppins SemiBold" panose="00000700000000000000" pitchFamily="2" charset="0"/>
            </a:endParaRPr>
          </a:p>
        </p:txBody>
      </p:sp>
      <p:sp>
        <p:nvSpPr>
          <p:cNvPr id="309" name="Title 3">
            <a:extLst>
              <a:ext uri="{FF2B5EF4-FFF2-40B4-BE49-F238E27FC236}">
                <a16:creationId xmlns:a16="http://schemas.microsoft.com/office/drawing/2014/main" id="{111B4A49-B930-4A89-A1CD-6CA2B3D95AED}"/>
              </a:ext>
            </a:extLst>
          </p:cNvPr>
          <p:cNvSpPr txBox="1"/>
          <p:nvPr/>
        </p:nvSpPr>
        <p:spPr>
          <a:xfrm>
            <a:off x="762000" y="5182648"/>
            <a:ext cx="8091488" cy="1495425"/>
          </a:xfrm>
          <a:prstGeom prst="rect">
            <a:avLst/>
          </a:prstGeom>
          <a:noFill/>
        </p:spPr>
        <p:txBody>
          <a:bodyPr vertOverflow="clip" horzOverflow="clip" wrap="square" lIns="0" tIns="0" rIns="0" bIns="0" rtlCol="0" anchor="t">
            <a:spAutoFit/>
          </a:bodyPr>
          <a:lstStyle/>
          <a:p>
            <a:pPr algn="l">
              <a:lnSpc>
                <a:spcPts val="5670"/>
              </a:lnSpc>
            </a:pPr>
            <a:r>
              <a:rPr lang="en-US" sz="4200" spc="-92" dirty="0">
                <a:solidFill>
                  <a:srgbClr val="07071B">
                    <a:alpha val="100000"/>
                  </a:srgbClr>
                </a:solidFill>
                <a:latin typeface="Poppins SemiBold" panose="00000700000000000000" pitchFamily="2" charset="0"/>
              </a:rPr>
              <a:t>DESIGNING AI FOR HUMAN VALUES: AN </a:t>
            </a:r>
            <a:r>
              <a:rPr lang="en-US" sz="4200" b="1" spc="-92" dirty="0">
                <a:solidFill>
                  <a:srgbClr val="07071B"/>
                </a:solidFill>
                <a:latin typeface="Poppins SemiBold" panose="00000700000000000000" pitchFamily="2" charset="0"/>
              </a:rPr>
              <a:t>OVERVIEW</a:t>
            </a:r>
          </a:p>
        </p:txBody>
      </p:sp>
      <p:sp>
        <p:nvSpPr>
          <p:cNvPr id="311" name="SubTitle">
            <a:extLst>
              <a:ext uri="{FF2B5EF4-FFF2-40B4-BE49-F238E27FC236}">
                <a16:creationId xmlns:a16="http://schemas.microsoft.com/office/drawing/2014/main" id="{111B4A49-B930-4A89-A1CD-6CA2B3D95AED}"/>
              </a:ext>
            </a:extLst>
          </p:cNvPr>
          <p:cNvSpPr txBox="1"/>
          <p:nvPr/>
        </p:nvSpPr>
        <p:spPr>
          <a:xfrm>
            <a:off x="762000" y="6781800"/>
            <a:ext cx="8091488" cy="718145"/>
          </a:xfrm>
          <a:prstGeom prst="rect">
            <a:avLst/>
          </a:prstGeom>
          <a:noFill/>
        </p:spPr>
        <p:txBody>
          <a:bodyPr vertOverflow="clip" horzOverflow="clip" wrap="square" lIns="0" tIns="0" rIns="0" bIns="0" rtlCol="0" anchor="t">
            <a:spAutoFit/>
          </a:bodyPr>
          <a:lstStyle/>
          <a:p>
            <a:pPr algn="l">
              <a:lnSpc>
                <a:spcPts val="2919"/>
              </a:lnSpc>
            </a:pPr>
            <a:r>
              <a:rPr lang="en-US" sz="2100" spc="-10" dirty="0">
                <a:solidFill>
                  <a:srgbClr val="6C6C80">
                    <a:alpha val="100000"/>
                  </a:srgbClr>
                </a:solidFill>
                <a:latin typeface="Roboto" panose="00000700000000000000" pitchFamily="2" charset="0"/>
              </a:rPr>
              <a:t>Historical roots and recent momentum</a:t>
            </a:r>
            <a:r>
              <a:rPr lang="en-US" sz="2100" spc="-10" dirty="0">
                <a:solidFill>
                  <a:srgbClr val="6C6C80"/>
                </a:solidFill>
                <a:latin typeface="Roboto" panose="00000700000000000000" pitchFamily="2" charset="0"/>
              </a:rPr>
              <a:t> from Asimov's Three Laws (1942) to AI alignment discussions in 2024.</a:t>
            </a:r>
          </a:p>
        </p:txBody>
      </p:sp>
    </p:spTree>
    <p:extLst>
      <p:ext uri="{BB962C8B-B14F-4D97-AF65-F5344CB8AC3E}">
        <p14:creationId xmlns:p14="http://schemas.microsoft.com/office/powerpoint/2010/main" val="3648047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1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31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7705874"/>
            <a:ext cx="2362200" cy="2581126"/>
          </a:xfrm>
          <a:prstGeom prst="rect">
            <a:avLst/>
          </a:prstGeom>
        </p:spPr>
      </p:pic>
      <p:pic>
        <p:nvPicPr>
          <p:cNvPr id="3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5564888" y="0"/>
            <a:ext cx="2723108" cy="2876550"/>
          </a:xfrm>
          <a:prstGeom prst="rect">
            <a:avLst/>
          </a:prstGeom>
        </p:spPr>
      </p:pic>
      <p:sp>
        <p:nvSpPr>
          <p:cNvPr id="319" name="Primary Heading-0">
            <a:extLst>
              <a:ext uri="{FF2B5EF4-FFF2-40B4-BE49-F238E27FC236}">
                <a16:creationId xmlns:a16="http://schemas.microsoft.com/office/drawing/2014/main" id="{111B4A49-B930-4A89-A1CD-6CA2B3D95AED}"/>
              </a:ext>
            </a:extLst>
          </p:cNvPr>
          <p:cNvSpPr txBox="1"/>
          <p:nvPr/>
        </p:nvSpPr>
        <p:spPr>
          <a:xfrm>
            <a:off x="857250" y="6767512"/>
            <a:ext cx="5434012" cy="40957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7071B">
                    <a:alpha val="100000"/>
                  </a:srgbClr>
                </a:solidFill>
                <a:latin typeface="Poppins SemiBold" panose="00000700000000000000" pitchFamily="2" charset="0"/>
              </a:rPr>
              <a:t>—</a:t>
            </a:r>
          </a:p>
        </p:txBody>
      </p:sp>
      <p:sp>
        <p:nvSpPr>
          <p:cNvPr id="320" name="Description of a primary heading-0">
            <a:extLst>
              <a:ext uri="{FF2B5EF4-FFF2-40B4-BE49-F238E27FC236}">
                <a16:creationId xmlns:a16="http://schemas.microsoft.com/office/drawing/2014/main" id="{111B4A49-B930-4A89-A1CD-6CA2B3D95AED}"/>
              </a:ext>
            </a:extLst>
          </p:cNvPr>
          <p:cNvSpPr txBox="1"/>
          <p:nvPr/>
        </p:nvSpPr>
        <p:spPr>
          <a:xfrm>
            <a:off x="1022985" y="7167562"/>
            <a:ext cx="5268278" cy="3333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Science fiction origins</a:t>
            </a:r>
          </a:p>
        </p:txBody>
      </p:sp>
      <p:pic>
        <p:nvPicPr>
          <p:cNvPr id="321"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857250" y="7300150"/>
            <a:ext cx="66080" cy="66080"/>
          </a:xfrm>
          <a:prstGeom prst="rect">
            <a:avLst/>
          </a:prstGeom>
        </p:spPr>
      </p:pic>
      <p:sp>
        <p:nvSpPr>
          <p:cNvPr id="322" name="Description of a primary heading-0">
            <a:extLst>
              <a:ext uri="{FF2B5EF4-FFF2-40B4-BE49-F238E27FC236}">
                <a16:creationId xmlns:a16="http://schemas.microsoft.com/office/drawing/2014/main" id="{111B4A49-B930-4A89-A1CD-6CA2B3D95AED}"/>
              </a:ext>
            </a:extLst>
          </p:cNvPr>
          <p:cNvSpPr txBox="1"/>
          <p:nvPr/>
        </p:nvSpPr>
        <p:spPr>
          <a:xfrm>
            <a:off x="1022985" y="7491412"/>
            <a:ext cx="5268278" cy="65722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Science fiction origins highlighting robot risks and misalignment with human goals.</a:t>
            </a:r>
          </a:p>
        </p:txBody>
      </p:sp>
      <p:pic>
        <p:nvPicPr>
          <p:cNvPr id="323"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857250" y="7624000"/>
            <a:ext cx="66080" cy="66080"/>
          </a:xfrm>
          <a:prstGeom prst="rect">
            <a:avLst/>
          </a:prstGeom>
        </p:spPr>
      </p:pic>
      <p:sp>
        <p:nvSpPr>
          <p:cNvPr id="324" name="Primary Heading-1">
            <a:extLst>
              <a:ext uri="{FF2B5EF4-FFF2-40B4-BE49-F238E27FC236}">
                <a16:creationId xmlns:a16="http://schemas.microsoft.com/office/drawing/2014/main" id="{111B4A49-B930-4A89-A1CD-6CA2B3D95AED}"/>
              </a:ext>
            </a:extLst>
          </p:cNvPr>
          <p:cNvSpPr txBox="1"/>
          <p:nvPr/>
        </p:nvSpPr>
        <p:spPr>
          <a:xfrm>
            <a:off x="6445186" y="5491162"/>
            <a:ext cx="5434012" cy="40957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7071B">
                    <a:alpha val="100000"/>
                  </a:srgbClr>
                </a:solidFill>
                <a:latin typeface="Poppins SemiBold" panose="00000700000000000000" pitchFamily="2" charset="0"/>
              </a:rPr>
              <a:t>1942</a:t>
            </a:r>
          </a:p>
        </p:txBody>
      </p:sp>
      <p:sp>
        <p:nvSpPr>
          <p:cNvPr id="325" name="Description of a primary heading-1">
            <a:extLst>
              <a:ext uri="{FF2B5EF4-FFF2-40B4-BE49-F238E27FC236}">
                <a16:creationId xmlns:a16="http://schemas.microsoft.com/office/drawing/2014/main" id="{111B4A49-B930-4A89-A1CD-6CA2B3D95AED}"/>
              </a:ext>
            </a:extLst>
          </p:cNvPr>
          <p:cNvSpPr txBox="1"/>
          <p:nvPr/>
        </p:nvSpPr>
        <p:spPr>
          <a:xfrm>
            <a:off x="6610922" y="4405312"/>
            <a:ext cx="5268278" cy="3333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Asimov's Three Laws</a:t>
            </a:r>
          </a:p>
        </p:txBody>
      </p:sp>
      <p:pic>
        <p:nvPicPr>
          <p:cNvPr id="326"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6445186" y="4537900"/>
            <a:ext cx="66080" cy="66080"/>
          </a:xfrm>
          <a:prstGeom prst="rect">
            <a:avLst/>
          </a:prstGeom>
        </p:spPr>
      </p:pic>
      <p:sp>
        <p:nvSpPr>
          <p:cNvPr id="327" name="Description of a primary heading-1">
            <a:extLst>
              <a:ext uri="{FF2B5EF4-FFF2-40B4-BE49-F238E27FC236}">
                <a16:creationId xmlns:a16="http://schemas.microsoft.com/office/drawing/2014/main" id="{111B4A49-B930-4A89-A1CD-6CA2B3D95AED}"/>
              </a:ext>
            </a:extLst>
          </p:cNvPr>
          <p:cNvSpPr txBox="1"/>
          <p:nvPr/>
        </p:nvSpPr>
        <p:spPr>
          <a:xfrm>
            <a:off x="6610922" y="4729162"/>
            <a:ext cx="5268278" cy="65722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1942: Asimov's Three Laws in "Runaround" with exact three clauses as stated in the source.</a:t>
            </a:r>
          </a:p>
        </p:txBody>
      </p:sp>
      <p:pic>
        <p:nvPicPr>
          <p:cNvPr id="328"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6445186" y="4861750"/>
            <a:ext cx="66080" cy="66080"/>
          </a:xfrm>
          <a:prstGeom prst="rect">
            <a:avLst/>
          </a:prstGeom>
        </p:spPr>
      </p:pic>
      <p:sp>
        <p:nvSpPr>
          <p:cNvPr id="329" name="Primary Heading-2">
            <a:extLst>
              <a:ext uri="{FF2B5EF4-FFF2-40B4-BE49-F238E27FC236}">
                <a16:creationId xmlns:a16="http://schemas.microsoft.com/office/drawing/2014/main" id="{111B4A49-B930-4A89-A1CD-6CA2B3D95AED}"/>
              </a:ext>
            </a:extLst>
          </p:cNvPr>
          <p:cNvSpPr txBox="1"/>
          <p:nvPr/>
        </p:nvSpPr>
        <p:spPr>
          <a:xfrm>
            <a:off x="12033028" y="6767512"/>
            <a:ext cx="5434012" cy="40957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7071B">
                    <a:alpha val="100000"/>
                  </a:srgbClr>
                </a:solidFill>
                <a:latin typeface="Poppins SemiBold" panose="00000700000000000000" pitchFamily="2" charset="0"/>
              </a:rPr>
              <a:t>2000–2012</a:t>
            </a:r>
          </a:p>
        </p:txBody>
      </p:sp>
      <p:sp>
        <p:nvSpPr>
          <p:cNvPr id="330" name="Description of a primary heading-2">
            <a:extLst>
              <a:ext uri="{FF2B5EF4-FFF2-40B4-BE49-F238E27FC236}">
                <a16:creationId xmlns:a16="http://schemas.microsoft.com/office/drawing/2014/main" id="{111B4A49-B930-4A89-A1CD-6CA2B3D95AED}"/>
              </a:ext>
            </a:extLst>
          </p:cNvPr>
          <p:cNvSpPr txBox="1"/>
          <p:nvPr/>
        </p:nvSpPr>
        <p:spPr>
          <a:xfrm>
            <a:off x="12198763" y="7167562"/>
            <a:ext cx="5268278" cy="3333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Founding of AI Safety Institutes</a:t>
            </a:r>
          </a:p>
        </p:txBody>
      </p:sp>
      <p:pic>
        <p:nvPicPr>
          <p:cNvPr id="331"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2033028" y="7300150"/>
            <a:ext cx="66080" cy="66080"/>
          </a:xfrm>
          <a:prstGeom prst="rect">
            <a:avLst/>
          </a:prstGeom>
        </p:spPr>
      </p:pic>
      <p:sp>
        <p:nvSpPr>
          <p:cNvPr id="332" name="Description of a primary heading-2">
            <a:extLst>
              <a:ext uri="{FF2B5EF4-FFF2-40B4-BE49-F238E27FC236}">
                <a16:creationId xmlns:a16="http://schemas.microsoft.com/office/drawing/2014/main" id="{111B4A49-B930-4A89-A1CD-6CA2B3D95AED}"/>
              </a:ext>
            </a:extLst>
          </p:cNvPr>
          <p:cNvSpPr txBox="1"/>
          <p:nvPr/>
        </p:nvSpPr>
        <p:spPr>
          <a:xfrm>
            <a:off x="12198763" y="7491412"/>
            <a:ext cx="5268278" cy="65722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2000–2012: Founding of institutes focused on AI Safety motivated by transhuman concerns.</a:t>
            </a:r>
          </a:p>
        </p:txBody>
      </p:sp>
      <p:pic>
        <p:nvPicPr>
          <p:cNvPr id="333"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2033028" y="7624000"/>
            <a:ext cx="66080" cy="66080"/>
          </a:xfrm>
          <a:prstGeom prst="rect">
            <a:avLst/>
          </a:prstGeom>
        </p:spPr>
      </p:pic>
      <p:pic>
        <p:nvPicPr>
          <p:cNvPr id="33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3552825" y="6310312"/>
            <a:ext cx="14735175" cy="28575"/>
          </a:xfrm>
          <a:prstGeom prst="rect">
            <a:avLst/>
          </a:prstGeom>
        </p:spPr>
      </p:pic>
      <p:pic>
        <p:nvPicPr>
          <p:cNvPr id="33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3460718" y="6229350"/>
            <a:ext cx="190500" cy="219075"/>
          </a:xfrm>
          <a:prstGeom prst="rect">
            <a:avLst/>
          </a:prstGeom>
        </p:spPr>
      </p:pic>
      <p:pic>
        <p:nvPicPr>
          <p:cNvPr id="33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9051893" y="6229350"/>
            <a:ext cx="190500" cy="219075"/>
          </a:xfrm>
          <a:prstGeom prst="rect">
            <a:avLst/>
          </a:prstGeom>
        </p:spPr>
      </p:pic>
      <p:pic>
        <p:nvPicPr>
          <p:cNvPr id="33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4633543" y="6229350"/>
            <a:ext cx="190500" cy="219075"/>
          </a:xfrm>
          <a:prstGeom prst="rect">
            <a:avLst/>
          </a:prstGeom>
        </p:spPr>
      </p:pic>
      <p:sp>
        <p:nvSpPr>
          <p:cNvPr id="338" name="Title 3">
            <a:extLst>
              <a:ext uri="{FF2B5EF4-FFF2-40B4-BE49-F238E27FC236}">
                <a16:creationId xmlns:a16="http://schemas.microsoft.com/office/drawing/2014/main" id="{111B4A49-B930-4A89-A1CD-6CA2B3D95AED}"/>
              </a:ext>
            </a:extLst>
          </p:cNvPr>
          <p:cNvSpPr txBox="1"/>
          <p:nvPr/>
        </p:nvSpPr>
        <p:spPr>
          <a:xfrm>
            <a:off x="762000" y="723900"/>
            <a:ext cx="15197138" cy="1466850"/>
          </a:xfrm>
          <a:prstGeom prst="rect">
            <a:avLst/>
          </a:prstGeom>
          <a:noFill/>
        </p:spPr>
        <p:txBody>
          <a:bodyPr vertOverflow="clip" horzOverflow="clip" wrap="square" lIns="0" tIns="0" rIns="0" bIns="0" rtlCol="0" anchor="t">
            <a:spAutoFit/>
          </a:bodyPr>
          <a:lstStyle/>
          <a:p>
            <a:pPr algn="l">
              <a:lnSpc>
                <a:spcPts val="5670"/>
              </a:lnSpc>
            </a:pPr>
            <a:r>
              <a:rPr lang="en-US" sz="4200" spc="-92" dirty="0">
                <a:solidFill>
                  <a:srgbClr val="07071B">
                    <a:alpha val="100000"/>
                  </a:srgbClr>
                </a:solidFill>
                <a:latin typeface="Poppins SemiBold" panose="00000700000000000000" pitchFamily="2" charset="0"/>
              </a:rPr>
              <a:t>VALUES IN AI PROGRAMMING HAS ITS ROOTS IN AI ETHICS AND AI SAFETY WITH LIMITED VALUE-BASED PROGRAMMING:</a:t>
            </a:r>
          </a:p>
        </p:txBody>
      </p:sp>
      <p:sp>
        <p:nvSpPr>
          <p:cNvPr id="340" name="SubTitle">
            <a:extLst>
              <a:ext uri="{FF2B5EF4-FFF2-40B4-BE49-F238E27FC236}">
                <a16:creationId xmlns:a16="http://schemas.microsoft.com/office/drawing/2014/main" id="{111B4A49-B930-4A89-A1CD-6CA2B3D95AED}"/>
              </a:ext>
            </a:extLst>
          </p:cNvPr>
          <p:cNvSpPr txBox="1"/>
          <p:nvPr/>
        </p:nvSpPr>
        <p:spPr>
          <a:xfrm>
            <a:off x="762000" y="2286000"/>
            <a:ext cx="15197138" cy="342900"/>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6C6C80">
                    <a:alpha val="100000"/>
                  </a:srgbClr>
                </a:solidFill>
                <a:latin typeface="Roboto" panose="00000700000000000000" pitchFamily="2" charset="0"/>
              </a:rPr>
              <a:t>•	AI ethics began in science fiction writing portraying the risks of robots not aligned with human goals or becoming independent of human controls. </a:t>
            </a:r>
          </a:p>
        </p:txBody>
      </p:sp>
    </p:spTree>
    <p:extLst>
      <p:ext uri="{BB962C8B-B14F-4D97-AF65-F5344CB8AC3E}">
        <p14:creationId xmlns:p14="http://schemas.microsoft.com/office/powerpoint/2010/main" val="3648047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4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34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7705874"/>
            <a:ext cx="2362200" cy="2581126"/>
          </a:xfrm>
          <a:prstGeom prst="rect">
            <a:avLst/>
          </a:prstGeom>
        </p:spPr>
      </p:pic>
      <p:pic>
        <p:nvPicPr>
          <p:cNvPr id="34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5564888" y="0"/>
            <a:ext cx="2723108" cy="2876550"/>
          </a:xfrm>
          <a:prstGeom prst="rect">
            <a:avLst/>
          </a:prstGeom>
        </p:spPr>
      </p:pic>
      <p:sp>
        <p:nvSpPr>
          <p:cNvPr id="348" name="Primary Heading-3">
            <a:extLst>
              <a:ext uri="{FF2B5EF4-FFF2-40B4-BE49-F238E27FC236}">
                <a16:creationId xmlns:a16="http://schemas.microsoft.com/office/drawing/2014/main" id="{111B4A49-B930-4A89-A1CD-6CA2B3D95AED}"/>
              </a:ext>
            </a:extLst>
          </p:cNvPr>
          <p:cNvSpPr txBox="1"/>
          <p:nvPr/>
        </p:nvSpPr>
        <p:spPr>
          <a:xfrm>
            <a:off x="856964" y="5491162"/>
            <a:ext cx="8224838" cy="40957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7071B">
                    <a:alpha val="100000"/>
                  </a:srgbClr>
                </a:solidFill>
                <a:latin typeface="Poppins SemiBold" panose="00000700000000000000" pitchFamily="2" charset="0"/>
              </a:rPr>
              <a:t>2017</a:t>
            </a:r>
          </a:p>
        </p:txBody>
      </p:sp>
      <p:sp>
        <p:nvSpPr>
          <p:cNvPr id="349" name="Description of a primary heading-3">
            <a:extLst>
              <a:ext uri="{FF2B5EF4-FFF2-40B4-BE49-F238E27FC236}">
                <a16:creationId xmlns:a16="http://schemas.microsoft.com/office/drawing/2014/main" id="{111B4A49-B930-4A89-A1CD-6CA2B3D95AED}"/>
              </a:ext>
            </a:extLst>
          </p:cNvPr>
          <p:cNvSpPr txBox="1"/>
          <p:nvPr/>
        </p:nvSpPr>
        <p:spPr>
          <a:xfrm>
            <a:off x="1022699" y="4729162"/>
            <a:ext cx="8059102" cy="3333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Beneficial AI Conference</a:t>
            </a:r>
          </a:p>
        </p:txBody>
      </p:sp>
      <p:pic>
        <p:nvPicPr>
          <p:cNvPr id="350"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856964" y="4861750"/>
            <a:ext cx="66080" cy="66080"/>
          </a:xfrm>
          <a:prstGeom prst="rect">
            <a:avLst/>
          </a:prstGeom>
        </p:spPr>
      </p:pic>
      <p:sp>
        <p:nvSpPr>
          <p:cNvPr id="351" name="Description of a primary heading-3">
            <a:extLst>
              <a:ext uri="{FF2B5EF4-FFF2-40B4-BE49-F238E27FC236}">
                <a16:creationId xmlns:a16="http://schemas.microsoft.com/office/drawing/2014/main" id="{111B4A49-B930-4A89-A1CD-6CA2B3D95AED}"/>
              </a:ext>
            </a:extLst>
          </p:cNvPr>
          <p:cNvSpPr txBox="1"/>
          <p:nvPr/>
        </p:nvSpPr>
        <p:spPr>
          <a:xfrm>
            <a:off x="1022699" y="5053012"/>
            <a:ext cx="8059102" cy="3333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2017: Beneficial AI conference produced 23 guidelines by technologists.</a:t>
            </a:r>
          </a:p>
        </p:txBody>
      </p:sp>
      <p:pic>
        <p:nvPicPr>
          <p:cNvPr id="352"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856964" y="5185600"/>
            <a:ext cx="66080" cy="66080"/>
          </a:xfrm>
          <a:prstGeom prst="rect">
            <a:avLst/>
          </a:prstGeom>
        </p:spPr>
      </p:pic>
      <p:sp>
        <p:nvSpPr>
          <p:cNvPr id="353" name="Primary Heading-4">
            <a:extLst>
              <a:ext uri="{FF2B5EF4-FFF2-40B4-BE49-F238E27FC236}">
                <a16:creationId xmlns:a16="http://schemas.microsoft.com/office/drawing/2014/main" id="{111B4A49-B930-4A89-A1CD-6CA2B3D95AED}"/>
              </a:ext>
            </a:extLst>
          </p:cNvPr>
          <p:cNvSpPr txBox="1"/>
          <p:nvPr/>
        </p:nvSpPr>
        <p:spPr>
          <a:xfrm>
            <a:off x="9238964" y="6767512"/>
            <a:ext cx="8224838" cy="409575"/>
          </a:xfrm>
          <a:prstGeom prst="rect">
            <a:avLst/>
          </a:prstGeom>
          <a:noFill/>
        </p:spPr>
        <p:txBody>
          <a:bodyPr vertOverflow="clip" horzOverflow="clip" wrap="square" lIns="0" tIns="0" rIns="0" bIns="0" rtlCol="0" anchor="t">
            <a:spAutoFit/>
          </a:bodyPr>
          <a:lstStyle/>
          <a:p>
            <a:pPr algn="ctr">
              <a:lnSpc>
                <a:spcPts val="3150"/>
              </a:lnSpc>
            </a:pPr>
            <a:r>
              <a:rPr lang="en-US" sz="2100" spc="-38" dirty="0">
                <a:solidFill>
                  <a:srgbClr val="07071B">
                    <a:alpha val="100000"/>
                  </a:srgbClr>
                </a:solidFill>
                <a:latin typeface="Poppins SemiBold" panose="00000700000000000000" pitchFamily="2" charset="0"/>
              </a:rPr>
              <a:t>2023–2024</a:t>
            </a:r>
          </a:p>
        </p:txBody>
      </p:sp>
      <p:sp>
        <p:nvSpPr>
          <p:cNvPr id="354" name="Description of a primary heading-4">
            <a:extLst>
              <a:ext uri="{FF2B5EF4-FFF2-40B4-BE49-F238E27FC236}">
                <a16:creationId xmlns:a16="http://schemas.microsoft.com/office/drawing/2014/main" id="{111B4A49-B930-4A89-A1CD-6CA2B3D95AED}"/>
              </a:ext>
            </a:extLst>
          </p:cNvPr>
          <p:cNvSpPr txBox="1"/>
          <p:nvPr/>
        </p:nvSpPr>
        <p:spPr>
          <a:xfrm>
            <a:off x="9404699" y="7167562"/>
            <a:ext cx="8059102" cy="3333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Mainstreaming of AI Safety</a:t>
            </a:r>
          </a:p>
        </p:txBody>
      </p:sp>
      <p:pic>
        <p:nvPicPr>
          <p:cNvPr id="355"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9238964" y="7300150"/>
            <a:ext cx="66080" cy="66080"/>
          </a:xfrm>
          <a:prstGeom prst="rect">
            <a:avLst/>
          </a:prstGeom>
        </p:spPr>
      </p:pic>
      <p:sp>
        <p:nvSpPr>
          <p:cNvPr id="356" name="Description of a primary heading-4">
            <a:extLst>
              <a:ext uri="{FF2B5EF4-FFF2-40B4-BE49-F238E27FC236}">
                <a16:creationId xmlns:a16="http://schemas.microsoft.com/office/drawing/2014/main" id="{111B4A49-B930-4A89-A1CD-6CA2B3D95AED}"/>
              </a:ext>
            </a:extLst>
          </p:cNvPr>
          <p:cNvSpPr txBox="1"/>
          <p:nvPr/>
        </p:nvSpPr>
        <p:spPr>
          <a:xfrm>
            <a:off x="9404699" y="7491412"/>
            <a:ext cx="8059102" cy="65722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2023–2024: Mainstreaming of AI Safety and 2024 WEF discussion of "AI alignment".</a:t>
            </a:r>
          </a:p>
        </p:txBody>
      </p:sp>
      <p:pic>
        <p:nvPicPr>
          <p:cNvPr id="357"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9238964" y="7624000"/>
            <a:ext cx="66080" cy="66080"/>
          </a:xfrm>
          <a:prstGeom prst="rect">
            <a:avLst/>
          </a:prstGeom>
        </p:spPr>
      </p:pic>
      <p:pic>
        <p:nvPicPr>
          <p:cNvPr id="35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0" y="6310312"/>
            <a:ext cx="13239750" cy="28575"/>
          </a:xfrm>
          <a:prstGeom prst="rect">
            <a:avLst/>
          </a:prstGeom>
        </p:spPr>
      </p:pic>
      <p:pic>
        <p:nvPicPr>
          <p:cNvPr id="35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4857750" y="6229350"/>
            <a:ext cx="190500" cy="219075"/>
          </a:xfrm>
          <a:prstGeom prst="rect">
            <a:avLst/>
          </a:prstGeom>
        </p:spPr>
      </p:pic>
      <p:pic>
        <p:nvPicPr>
          <p:cNvPr id="36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3239750" y="6229350"/>
            <a:ext cx="190500" cy="219075"/>
          </a:xfrm>
          <a:prstGeom prst="rect">
            <a:avLst/>
          </a:prstGeom>
        </p:spPr>
      </p:pic>
      <p:sp>
        <p:nvSpPr>
          <p:cNvPr id="361" name="Title 3">
            <a:extLst>
              <a:ext uri="{FF2B5EF4-FFF2-40B4-BE49-F238E27FC236}">
                <a16:creationId xmlns:a16="http://schemas.microsoft.com/office/drawing/2014/main" id="{111B4A49-B930-4A89-A1CD-6CA2B3D95AED}"/>
              </a:ext>
            </a:extLst>
          </p:cNvPr>
          <p:cNvSpPr txBox="1"/>
          <p:nvPr/>
        </p:nvSpPr>
        <p:spPr>
          <a:xfrm>
            <a:off x="762000" y="723900"/>
            <a:ext cx="15197138" cy="1466850"/>
          </a:xfrm>
          <a:prstGeom prst="rect">
            <a:avLst/>
          </a:prstGeom>
          <a:noFill/>
        </p:spPr>
        <p:txBody>
          <a:bodyPr vertOverflow="clip" horzOverflow="clip" wrap="square" lIns="0" tIns="0" rIns="0" bIns="0" rtlCol="0" anchor="t">
            <a:spAutoFit/>
          </a:bodyPr>
          <a:lstStyle/>
          <a:p>
            <a:pPr algn="l">
              <a:lnSpc>
                <a:spcPts val="5670"/>
              </a:lnSpc>
            </a:pPr>
            <a:r>
              <a:rPr lang="en-US" sz="4200" spc="-92" dirty="0">
                <a:solidFill>
                  <a:srgbClr val="07071B">
                    <a:alpha val="100000"/>
                  </a:srgbClr>
                </a:solidFill>
                <a:latin typeface="Poppins SemiBold" panose="00000700000000000000" pitchFamily="2" charset="0"/>
              </a:rPr>
              <a:t>VALUES IN AI PROGRAMMING HAS ITS ROOTS IN AI ETHICS AND AI SAFETY WITH LIMITED VALUE-BASED PROGRAMMING:</a:t>
            </a:r>
          </a:p>
        </p:txBody>
      </p:sp>
      <p:sp>
        <p:nvSpPr>
          <p:cNvPr id="363" name="SubTitle">
            <a:extLst>
              <a:ext uri="{FF2B5EF4-FFF2-40B4-BE49-F238E27FC236}">
                <a16:creationId xmlns:a16="http://schemas.microsoft.com/office/drawing/2014/main" id="{111B4A49-B930-4A89-A1CD-6CA2B3D95AED}"/>
              </a:ext>
            </a:extLst>
          </p:cNvPr>
          <p:cNvSpPr txBox="1"/>
          <p:nvPr/>
        </p:nvSpPr>
        <p:spPr>
          <a:xfrm>
            <a:off x="762000" y="2286000"/>
            <a:ext cx="15197138" cy="342900"/>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6C6C80">
                    <a:alpha val="100000"/>
                  </a:srgbClr>
                </a:solidFill>
                <a:latin typeface="Roboto" panose="00000700000000000000" pitchFamily="2" charset="0"/>
              </a:rPr>
              <a:t>•	AI ethics began in science fiction writing portraying the risks of robots not aligned with human goals or becoming independent of human controls. </a:t>
            </a:r>
          </a:p>
        </p:txBody>
      </p:sp>
    </p:spTree>
    <p:extLst>
      <p:ext uri="{BB962C8B-B14F-4D97-AF65-F5344CB8AC3E}">
        <p14:creationId xmlns:p14="http://schemas.microsoft.com/office/powerpoint/2010/main" val="3648047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6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36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7705874"/>
            <a:ext cx="2362200" cy="2581126"/>
          </a:xfrm>
          <a:prstGeom prst="rect">
            <a:avLst/>
          </a:prstGeom>
        </p:spPr>
      </p:pic>
      <p:pic>
        <p:nvPicPr>
          <p:cNvPr id="37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5564888" y="0"/>
            <a:ext cx="2723108" cy="2876550"/>
          </a:xfrm>
          <a:prstGeom prst="rect">
            <a:avLst/>
          </a:prstGeom>
        </p:spPr>
      </p:pic>
      <p:pic>
        <p:nvPicPr>
          <p:cNvPr id="371"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extLst>
              <a:ext uri="{971FD58E-D1D2-40F6-A47D-672DC15DCEA1}">
                <asvg:svgBlip xmlns="" xmlns:a16="http://schemas.microsoft.com/office/drawing/2014/main" xmlns:a14="http://schemas.microsoft.com/office/drawing/2010/main" xmlns:p14="http://schemas.microsoft.com/office/powerpoint/2010/main" xmlns:asvg="http://schemas.microsoft.com/office/drawing/2016/SVG/main" r:embed="rId8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762000" y="2588990"/>
            <a:ext cx="1097185" cy="1097185"/>
          </a:xfrm>
          <a:prstGeom prst="rect">
            <a:avLst/>
          </a:prstGeom>
        </p:spPr>
      </p:pic>
      <p:sp>
        <p:nvSpPr>
          <p:cNvPr id="373" name="Primary Heading-0">
            <a:extLst>
              <a:ext uri="{FF2B5EF4-FFF2-40B4-BE49-F238E27FC236}">
                <a16:creationId xmlns:a16="http://schemas.microsoft.com/office/drawing/2014/main" id="{111B4A49-B930-4A89-A1CD-6CA2B3D95AED}"/>
              </a:ext>
            </a:extLst>
          </p:cNvPr>
          <p:cNvSpPr txBox="1"/>
          <p:nvPr/>
        </p:nvSpPr>
        <p:spPr>
          <a:xfrm>
            <a:off x="762000" y="3990975"/>
            <a:ext cx="5262562" cy="695325"/>
          </a:xfrm>
          <a:prstGeom prst="rect">
            <a:avLst/>
          </a:prstGeom>
          <a:noFill/>
        </p:spPr>
        <p:txBody>
          <a:bodyPr vertOverflow="clip" horzOverflow="clip" wrap="square" lIns="0" tIns="0" rIns="0" bIns="0" rtlCol="0" anchor="t">
            <a:spAutoFit/>
          </a:bodyPr>
          <a:lstStyle/>
          <a:p>
            <a:pPr algn="l">
              <a:lnSpc>
                <a:spcPts val="2772"/>
              </a:lnSpc>
            </a:pPr>
            <a:r>
              <a:rPr lang="en-US" sz="1800" spc="-32" dirty="0">
                <a:solidFill>
                  <a:srgbClr val="07071B">
                    <a:alpha val="100000"/>
                  </a:srgbClr>
                </a:solidFill>
                <a:latin typeface="Poppins SemiBold" panose="00000700000000000000" pitchFamily="2" charset="0"/>
              </a:rPr>
              <a:t>DESIGN PHASE: REQUIRES SELECTING VALUES TO GUIDE PROGRAMMING DEVELOPMENT.</a:t>
            </a:r>
          </a:p>
        </p:txBody>
      </p:sp>
      <p:sp>
        <p:nvSpPr>
          <p:cNvPr id="375" name="Description of a primary heading-0">
            <a:extLst>
              <a:ext uri="{FF2B5EF4-FFF2-40B4-BE49-F238E27FC236}">
                <a16:creationId xmlns:a16="http://schemas.microsoft.com/office/drawing/2014/main" id="{111B4A49-B930-4A89-A1CD-6CA2B3D95AED}"/>
              </a:ext>
            </a:extLst>
          </p:cNvPr>
          <p:cNvSpPr txBox="1"/>
          <p:nvPr/>
        </p:nvSpPr>
        <p:spPr>
          <a:xfrm>
            <a:off x="762000" y="4752975"/>
            <a:ext cx="5262562" cy="235642"/>
          </a:xfrm>
          <a:prstGeom prst="rect">
            <a:avLst/>
          </a:prstGeom>
          <a:noFill/>
        </p:spPr>
        <p:txBody>
          <a:bodyPr vertOverflow="clip" horzOverflow="clip" wrap="square" lIns="0" tIns="0" rIns="0" bIns="0" rtlCol="0" anchor="t">
            <a:spAutoFit/>
          </a:bodyPr>
          <a:lstStyle/>
          <a:p>
            <a:pPr algn="l">
              <a:lnSpc>
                <a:spcPts val="2025"/>
              </a:lnSpc>
            </a:pPr>
            <a:r>
              <a:rPr lang="en-US" sz="1350" spc="-7" dirty="0">
                <a:solidFill>
                  <a:srgbClr val="07071B">
                    <a:alpha val="100000"/>
                  </a:srgbClr>
                </a:solidFill>
                <a:latin typeface="Roboto" panose="00000700000000000000" pitchFamily="2" charset="0"/>
              </a:rPr>
              <a:t>Defines core values early to shape architecture and decisions.</a:t>
            </a:r>
          </a:p>
        </p:txBody>
      </p:sp>
      <p:pic>
        <p:nvPicPr>
          <p:cNvPr id="377"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82">
            <a:alphaModFix/>
            <a:extLst>
              <a:ext uri="{0A48B608-D83A-4A5F-BDDA-CAFDA579A911}">
                <asvg:svgBlip xmlns="" xmlns:a16="http://schemas.microsoft.com/office/drawing/2014/main" xmlns:a14="http://schemas.microsoft.com/office/drawing/2010/main" xmlns:p14="http://schemas.microsoft.com/office/powerpoint/2010/main" xmlns:asvg="http://schemas.microsoft.com/office/drawing/2016/SVG/main" r:embed="rId84"/>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6527768" y="2588990"/>
            <a:ext cx="1097185" cy="1097185"/>
          </a:xfrm>
          <a:prstGeom prst="rect">
            <a:avLst/>
          </a:prstGeom>
        </p:spPr>
      </p:pic>
      <p:sp>
        <p:nvSpPr>
          <p:cNvPr id="379" name="Primary Heading-1">
            <a:extLst>
              <a:ext uri="{FF2B5EF4-FFF2-40B4-BE49-F238E27FC236}">
                <a16:creationId xmlns:a16="http://schemas.microsoft.com/office/drawing/2014/main" id="{111B4A49-B930-4A89-A1CD-6CA2B3D95AED}"/>
              </a:ext>
            </a:extLst>
          </p:cNvPr>
          <p:cNvSpPr txBox="1"/>
          <p:nvPr/>
        </p:nvSpPr>
        <p:spPr>
          <a:xfrm>
            <a:off x="6527768" y="3990975"/>
            <a:ext cx="5262562" cy="1038225"/>
          </a:xfrm>
          <a:prstGeom prst="rect">
            <a:avLst/>
          </a:prstGeom>
          <a:noFill/>
        </p:spPr>
        <p:txBody>
          <a:bodyPr vertOverflow="clip" horzOverflow="clip" wrap="square" lIns="0" tIns="0" rIns="0" bIns="0" rtlCol="0" anchor="t">
            <a:spAutoFit/>
          </a:bodyPr>
          <a:lstStyle/>
          <a:p>
            <a:pPr algn="l">
              <a:lnSpc>
                <a:spcPts val="2772"/>
              </a:lnSpc>
            </a:pPr>
            <a:r>
              <a:rPr lang="en-US" sz="1800" spc="-32" dirty="0">
                <a:solidFill>
                  <a:srgbClr val="07071B">
                    <a:alpha val="100000"/>
                  </a:srgbClr>
                </a:solidFill>
                <a:latin typeface="Poppins SemiBold" panose="00000700000000000000" pitchFamily="2" charset="0"/>
              </a:rPr>
              <a:t>AI DATA: QUALITY DATA FOR VALUES IS CRITICAL; DATA QUALITY ON VALUES TO BE USED FOR AI PROGRAMMING IS ESSENTIAL.</a:t>
            </a:r>
          </a:p>
        </p:txBody>
      </p:sp>
      <p:sp>
        <p:nvSpPr>
          <p:cNvPr id="381" name="Description of a primary heading-1">
            <a:extLst>
              <a:ext uri="{FF2B5EF4-FFF2-40B4-BE49-F238E27FC236}">
                <a16:creationId xmlns:a16="http://schemas.microsoft.com/office/drawing/2014/main" id="{111B4A49-B930-4A89-A1CD-6CA2B3D95AED}"/>
              </a:ext>
            </a:extLst>
          </p:cNvPr>
          <p:cNvSpPr txBox="1"/>
          <p:nvPr/>
        </p:nvSpPr>
        <p:spPr>
          <a:xfrm>
            <a:off x="6527768" y="5095875"/>
            <a:ext cx="5262562" cy="235642"/>
          </a:xfrm>
          <a:prstGeom prst="rect">
            <a:avLst/>
          </a:prstGeom>
          <a:noFill/>
        </p:spPr>
        <p:txBody>
          <a:bodyPr vertOverflow="clip" horzOverflow="clip" wrap="square" lIns="0" tIns="0" rIns="0" bIns="0" rtlCol="0" anchor="t">
            <a:spAutoFit/>
          </a:bodyPr>
          <a:lstStyle/>
          <a:p>
            <a:pPr algn="l">
              <a:lnSpc>
                <a:spcPts val="2025"/>
              </a:lnSpc>
            </a:pPr>
            <a:r>
              <a:rPr lang="en-US" sz="1350" spc="-7" dirty="0">
                <a:solidFill>
                  <a:srgbClr val="07071B">
                    <a:alpha val="100000"/>
                  </a:srgbClr>
                </a:solidFill>
                <a:latin typeface="Roboto" panose="00000700000000000000" pitchFamily="2" charset="0"/>
              </a:rPr>
              <a:t>Ensures datasets reflect chosen values and high quality standards.</a:t>
            </a:r>
          </a:p>
        </p:txBody>
      </p:sp>
      <p:pic>
        <p:nvPicPr>
          <p:cNvPr id="383"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85">
            <a:alphaModFix/>
            <a:extLst>
              <a:ext uri="{060035D6-85FC-4B14-8783-5508E3061D16}">
                <asvg:svgBlip xmlns="" xmlns:a16="http://schemas.microsoft.com/office/drawing/2014/main" xmlns:a14="http://schemas.microsoft.com/office/drawing/2010/main" xmlns:p14="http://schemas.microsoft.com/office/powerpoint/2010/main" xmlns:asvg="http://schemas.microsoft.com/office/drawing/2016/SVG/main" r:embed="rId87"/>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2293536" y="2588990"/>
            <a:ext cx="1097185" cy="1097185"/>
          </a:xfrm>
          <a:prstGeom prst="rect">
            <a:avLst/>
          </a:prstGeom>
        </p:spPr>
      </p:pic>
      <p:sp>
        <p:nvSpPr>
          <p:cNvPr id="385" name="Primary Heading-2">
            <a:extLst>
              <a:ext uri="{FF2B5EF4-FFF2-40B4-BE49-F238E27FC236}">
                <a16:creationId xmlns:a16="http://schemas.microsoft.com/office/drawing/2014/main" id="{111B4A49-B930-4A89-A1CD-6CA2B3D95AED}"/>
              </a:ext>
            </a:extLst>
          </p:cNvPr>
          <p:cNvSpPr txBox="1"/>
          <p:nvPr/>
        </p:nvSpPr>
        <p:spPr>
          <a:xfrm>
            <a:off x="12293536" y="3990975"/>
            <a:ext cx="5262562" cy="1381125"/>
          </a:xfrm>
          <a:prstGeom prst="rect">
            <a:avLst/>
          </a:prstGeom>
          <a:noFill/>
        </p:spPr>
        <p:txBody>
          <a:bodyPr vertOverflow="clip" horzOverflow="clip" wrap="square" lIns="0" tIns="0" rIns="0" bIns="0" rtlCol="0" anchor="t">
            <a:spAutoFit/>
          </a:bodyPr>
          <a:lstStyle/>
          <a:p>
            <a:pPr algn="l">
              <a:lnSpc>
                <a:spcPts val="2772"/>
              </a:lnSpc>
            </a:pPr>
            <a:r>
              <a:rPr lang="en-US" sz="1800" spc="-32" dirty="0">
                <a:solidFill>
                  <a:srgbClr val="07071B">
                    <a:alpha val="100000"/>
                  </a:srgbClr>
                </a:solidFill>
                <a:latin typeface="Poppins SemiBold" panose="00000700000000000000" pitchFamily="2" charset="0"/>
              </a:rPr>
              <a:t>USER VALUE SELECTION: USERS NEED TO BE ABLE TO SELECT THEIR VALUE-BASED FUNDAMENTALS FROM QUALITY DATA WITH RELIGIOSITY FROM FAITH AS INTEGRAL VALUES.</a:t>
            </a:r>
          </a:p>
        </p:txBody>
      </p:sp>
      <p:sp>
        <p:nvSpPr>
          <p:cNvPr id="387" name="Description of a primary heading-2">
            <a:extLst>
              <a:ext uri="{FF2B5EF4-FFF2-40B4-BE49-F238E27FC236}">
                <a16:creationId xmlns:a16="http://schemas.microsoft.com/office/drawing/2014/main" id="{111B4A49-B930-4A89-A1CD-6CA2B3D95AED}"/>
              </a:ext>
            </a:extLst>
          </p:cNvPr>
          <p:cNvSpPr txBox="1"/>
          <p:nvPr/>
        </p:nvSpPr>
        <p:spPr>
          <a:xfrm>
            <a:off x="12293536" y="5438775"/>
            <a:ext cx="5262562" cy="266700"/>
          </a:xfrm>
          <a:prstGeom prst="rect">
            <a:avLst/>
          </a:prstGeom>
          <a:noFill/>
        </p:spPr>
        <p:txBody>
          <a:bodyPr vertOverflow="clip" horzOverflow="clip" wrap="square" lIns="0" tIns="0" rIns="0" bIns="0" rtlCol="0" anchor="t">
            <a:spAutoFit/>
          </a:bodyPr>
          <a:lstStyle/>
          <a:p>
            <a:pPr algn="l">
              <a:lnSpc>
                <a:spcPts val="2025"/>
              </a:lnSpc>
            </a:pPr>
            <a:r>
              <a:rPr lang="en-US" sz="1350" spc="-7" dirty="0">
                <a:solidFill>
                  <a:srgbClr val="07071B">
                    <a:alpha val="100000"/>
                  </a:srgbClr>
                </a:solidFill>
                <a:latin typeface="Roboto" panose="00000700000000000000" pitchFamily="2" charset="0"/>
              </a:rPr>
              <a:t>Provide interfaces for users to choose value priorities, including faith.</a:t>
            </a:r>
          </a:p>
        </p:txBody>
      </p:sp>
      <p:pic>
        <p:nvPicPr>
          <p:cNvPr id="389"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88">
            <a:alphaModFix/>
            <a:extLst>
              <a:ext uri="{07ED02DA-DFDB-400A-B51E-BDE337627831}">
                <asvg:svgBlip xmlns="" xmlns:a16="http://schemas.microsoft.com/office/drawing/2014/main" xmlns:a14="http://schemas.microsoft.com/office/drawing/2010/main" xmlns:p14="http://schemas.microsoft.com/office/powerpoint/2010/main" xmlns:asvg="http://schemas.microsoft.com/office/drawing/2016/SVG/main" r:embed="rId90"/>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762000" y="6229350"/>
            <a:ext cx="1097185" cy="1097185"/>
          </a:xfrm>
          <a:prstGeom prst="rect">
            <a:avLst/>
          </a:prstGeom>
        </p:spPr>
      </p:pic>
      <p:sp>
        <p:nvSpPr>
          <p:cNvPr id="391" name="Primary Heading-3">
            <a:extLst>
              <a:ext uri="{FF2B5EF4-FFF2-40B4-BE49-F238E27FC236}">
                <a16:creationId xmlns:a16="http://schemas.microsoft.com/office/drawing/2014/main" id="{111B4A49-B930-4A89-A1CD-6CA2B3D95AED}"/>
              </a:ext>
            </a:extLst>
          </p:cNvPr>
          <p:cNvSpPr txBox="1"/>
          <p:nvPr/>
        </p:nvSpPr>
        <p:spPr>
          <a:xfrm>
            <a:off x="762000" y="7631335"/>
            <a:ext cx="5262562" cy="1415772"/>
          </a:xfrm>
          <a:prstGeom prst="rect">
            <a:avLst/>
          </a:prstGeom>
          <a:noFill/>
        </p:spPr>
        <p:txBody>
          <a:bodyPr vertOverflow="clip" horzOverflow="clip" wrap="square" lIns="0" tIns="0" rIns="0" bIns="0" rtlCol="0" anchor="t">
            <a:spAutoFit/>
          </a:bodyPr>
          <a:lstStyle/>
          <a:p>
            <a:pPr algn="l">
              <a:lnSpc>
                <a:spcPts val="2772"/>
              </a:lnSpc>
            </a:pPr>
            <a:r>
              <a:rPr lang="en-US" sz="1800" spc="-32" dirty="0">
                <a:solidFill>
                  <a:srgbClr val="07071B">
                    <a:alpha val="100000"/>
                  </a:srgbClr>
                </a:solidFill>
                <a:latin typeface="Poppins SemiBold" panose="00000700000000000000" pitchFamily="2" charset="0"/>
              </a:rPr>
              <a:t>DIGITAL SOVEREIGNTY AND VALUE-BASED SOVEREIGN AI: DIGITAL SOVEREIGNTY ALLOWS THE USER TO IMPORT, MANAGE, EXPORT AND SHARE DATA IN A TRUSTED SOCIAL NETWORK.</a:t>
            </a:r>
          </a:p>
        </p:txBody>
      </p:sp>
      <p:sp>
        <p:nvSpPr>
          <p:cNvPr id="393" name="Description of a primary heading-3">
            <a:extLst>
              <a:ext uri="{FF2B5EF4-FFF2-40B4-BE49-F238E27FC236}">
                <a16:creationId xmlns:a16="http://schemas.microsoft.com/office/drawing/2014/main" id="{111B4A49-B930-4A89-A1CD-6CA2B3D95AED}"/>
              </a:ext>
            </a:extLst>
          </p:cNvPr>
          <p:cNvSpPr txBox="1"/>
          <p:nvPr/>
        </p:nvSpPr>
        <p:spPr>
          <a:xfrm>
            <a:off x="762000" y="9079135"/>
            <a:ext cx="5262562" cy="235642"/>
          </a:xfrm>
          <a:prstGeom prst="rect">
            <a:avLst/>
          </a:prstGeom>
          <a:noFill/>
        </p:spPr>
        <p:txBody>
          <a:bodyPr vertOverflow="clip" horzOverflow="clip" wrap="square" lIns="0" tIns="0" rIns="0" bIns="0" rtlCol="0" anchor="t">
            <a:spAutoFit/>
          </a:bodyPr>
          <a:lstStyle/>
          <a:p>
            <a:pPr algn="l">
              <a:lnSpc>
                <a:spcPts val="2025"/>
              </a:lnSpc>
            </a:pPr>
            <a:r>
              <a:rPr lang="en-US" sz="1350" spc="-7" dirty="0">
                <a:solidFill>
                  <a:srgbClr val="07071B">
                    <a:alpha val="100000"/>
                  </a:srgbClr>
                </a:solidFill>
                <a:latin typeface="Roboto" panose="00000700000000000000" pitchFamily="2" charset="0"/>
              </a:rPr>
              <a:t>Enables user control over their data lifecycle and sharing settings.</a:t>
            </a:r>
          </a:p>
        </p:txBody>
      </p:sp>
      <p:pic>
        <p:nvPicPr>
          <p:cNvPr id="395" name="iconNode4">
            <a:extLst>
              <a:ext uri="{FF2B5EF4-FFF2-40B4-BE49-F238E27FC236}">
                <a16:creationId xmlns:a16="http://schemas.microsoft.com/office/drawing/2014/main" id="{A8642F66-C0BB-4949-9A9C-024B120A5D52}"/>
              </a:ext>
            </a:extLst>
          </p:cNvPr>
          <p:cNvPicPr>
            <a:picLocks noChangeAspect="1"/>
          </p:cNvPicPr>
          <p:nvPr/>
        </p:nvPicPr>
        <p:blipFill rotWithShape="1">
          <a:blip r:embed="rId91">
            <a:alphaModFix/>
            <a:extLst>
              <a:ext uri="{DA562E52-8B36-4D01-907E-D5E27644444F}">
                <asvg:svgBlip xmlns="" xmlns:a16="http://schemas.microsoft.com/office/drawing/2014/main" xmlns:a14="http://schemas.microsoft.com/office/drawing/2010/main" xmlns:p14="http://schemas.microsoft.com/office/powerpoint/2010/main" xmlns:asvg="http://schemas.microsoft.com/office/drawing/2016/SVG/main" r:embed="rId93"/>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6527768" y="6229350"/>
            <a:ext cx="1097185" cy="1097185"/>
          </a:xfrm>
          <a:prstGeom prst="rect">
            <a:avLst/>
          </a:prstGeom>
        </p:spPr>
      </p:pic>
      <p:sp>
        <p:nvSpPr>
          <p:cNvPr id="397" name="Primary Heading-4">
            <a:extLst>
              <a:ext uri="{FF2B5EF4-FFF2-40B4-BE49-F238E27FC236}">
                <a16:creationId xmlns:a16="http://schemas.microsoft.com/office/drawing/2014/main" id="{111B4A49-B930-4A89-A1CD-6CA2B3D95AED}"/>
              </a:ext>
            </a:extLst>
          </p:cNvPr>
          <p:cNvSpPr txBox="1"/>
          <p:nvPr/>
        </p:nvSpPr>
        <p:spPr>
          <a:xfrm>
            <a:off x="6527768" y="7631335"/>
            <a:ext cx="5262562" cy="1415772"/>
          </a:xfrm>
          <a:prstGeom prst="rect">
            <a:avLst/>
          </a:prstGeom>
          <a:noFill/>
        </p:spPr>
        <p:txBody>
          <a:bodyPr vertOverflow="clip" horzOverflow="clip" wrap="square" lIns="0" tIns="0" rIns="0" bIns="0" rtlCol="0" anchor="t">
            <a:spAutoFit/>
          </a:bodyPr>
          <a:lstStyle/>
          <a:p>
            <a:pPr algn="l">
              <a:lnSpc>
                <a:spcPts val="2772"/>
              </a:lnSpc>
            </a:pPr>
            <a:r>
              <a:rPr lang="en-US" sz="1800" spc="-32" dirty="0">
                <a:solidFill>
                  <a:srgbClr val="07071B">
                    <a:alpha val="100000"/>
                  </a:srgbClr>
                </a:solidFill>
                <a:latin typeface="Poppins SemiBold" panose="00000700000000000000" pitchFamily="2" charset="0"/>
              </a:rPr>
              <a:t>SOVEREIGN VALUE-BASED IMPLEMENTATION: HUMAN USER SELECTS THE VALUES AND CONTROLS THE DESIGN, OPERATIONS, AND USE OF THE SYSTEM.</a:t>
            </a:r>
          </a:p>
        </p:txBody>
      </p:sp>
      <p:sp>
        <p:nvSpPr>
          <p:cNvPr id="399" name="Description of a primary heading-4">
            <a:extLst>
              <a:ext uri="{FF2B5EF4-FFF2-40B4-BE49-F238E27FC236}">
                <a16:creationId xmlns:a16="http://schemas.microsoft.com/office/drawing/2014/main" id="{111B4A49-B930-4A89-A1CD-6CA2B3D95AED}"/>
              </a:ext>
            </a:extLst>
          </p:cNvPr>
          <p:cNvSpPr txBox="1"/>
          <p:nvPr/>
        </p:nvSpPr>
        <p:spPr>
          <a:xfrm>
            <a:off x="6527768" y="9039030"/>
            <a:ext cx="5262562" cy="492122"/>
          </a:xfrm>
          <a:prstGeom prst="rect">
            <a:avLst/>
          </a:prstGeom>
          <a:noFill/>
        </p:spPr>
        <p:txBody>
          <a:bodyPr vertOverflow="clip" horzOverflow="clip" wrap="square" lIns="0" tIns="0" rIns="0" bIns="0" rtlCol="0" anchor="t">
            <a:spAutoFit/>
          </a:bodyPr>
          <a:lstStyle/>
          <a:p>
            <a:pPr algn="l">
              <a:lnSpc>
                <a:spcPts val="2025"/>
              </a:lnSpc>
            </a:pPr>
            <a:r>
              <a:rPr lang="en-US" sz="1350" spc="-7" dirty="0">
                <a:solidFill>
                  <a:srgbClr val="07071B">
                    <a:alpha val="100000"/>
                  </a:srgbClr>
                </a:solidFill>
                <a:latin typeface="Roboto" panose="00000700000000000000" pitchFamily="2" charset="0"/>
              </a:rPr>
              <a:t>Allows humans to control of value choices and operational governance.</a:t>
            </a:r>
          </a:p>
        </p:txBody>
      </p:sp>
      <p:sp>
        <p:nvSpPr>
          <p:cNvPr id="401" name="Title 3">
            <a:extLst>
              <a:ext uri="{FF2B5EF4-FFF2-40B4-BE49-F238E27FC236}">
                <a16:creationId xmlns:a16="http://schemas.microsoft.com/office/drawing/2014/main" id="{111B4A49-B930-4A89-A1CD-6CA2B3D95AED}"/>
              </a:ext>
            </a:extLst>
          </p:cNvPr>
          <p:cNvSpPr txBox="1"/>
          <p:nvPr/>
        </p:nvSpPr>
        <p:spPr>
          <a:xfrm>
            <a:off x="762000" y="728091"/>
            <a:ext cx="15197138" cy="762000"/>
          </a:xfrm>
          <a:prstGeom prst="rect">
            <a:avLst/>
          </a:prstGeom>
          <a:noFill/>
        </p:spPr>
        <p:txBody>
          <a:bodyPr vertOverflow="clip" horzOverflow="clip" wrap="square" lIns="0" tIns="0" rIns="0" bIns="0" rtlCol="0" anchor="t">
            <a:spAutoFit/>
          </a:bodyPr>
          <a:lstStyle/>
          <a:p>
            <a:pPr algn="l">
              <a:lnSpc>
                <a:spcPts val="5670"/>
              </a:lnSpc>
            </a:pPr>
            <a:r>
              <a:rPr lang="en-US" sz="4200" spc="-92" dirty="0">
                <a:solidFill>
                  <a:srgbClr val="07071B">
                    <a:alpha val="100000"/>
                  </a:srgbClr>
                </a:solidFill>
                <a:latin typeface="Poppins SemiBold" panose="00000700000000000000" pitchFamily="2" charset="0"/>
              </a:rPr>
              <a:t>IMPLEMENTING </a:t>
            </a:r>
            <a:r>
              <a:rPr lang="en-US" sz="4200" b="1" spc="-92" dirty="0">
                <a:solidFill>
                  <a:srgbClr val="07071B"/>
                </a:solidFill>
                <a:latin typeface="Poppins SemiBold" panose="00000700000000000000" pitchFamily="2" charset="0"/>
              </a:rPr>
              <a:t>VALUES</a:t>
            </a:r>
            <a:r>
              <a:rPr lang="en-US" sz="4200" spc="-92" dirty="0">
                <a:solidFill>
                  <a:srgbClr val="07071B"/>
                </a:solidFill>
                <a:latin typeface="Poppins SemiBold" panose="00000700000000000000" pitchFamily="2" charset="0"/>
              </a:rPr>
              <a:t> INTO AI PROGRAMMING CODE</a:t>
            </a:r>
          </a:p>
        </p:txBody>
      </p:sp>
      <p:sp>
        <p:nvSpPr>
          <p:cNvPr id="403" name="SubTitle">
            <a:extLst>
              <a:ext uri="{FF2B5EF4-FFF2-40B4-BE49-F238E27FC236}">
                <a16:creationId xmlns:a16="http://schemas.microsoft.com/office/drawing/2014/main" id="{111B4A49-B930-4A89-A1CD-6CA2B3D95AED}"/>
              </a:ext>
            </a:extLst>
          </p:cNvPr>
          <p:cNvSpPr txBox="1"/>
          <p:nvPr/>
        </p:nvSpPr>
        <p:spPr>
          <a:xfrm>
            <a:off x="762000" y="1600200"/>
            <a:ext cx="15197138" cy="342900"/>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6C6C80">
                    <a:alpha val="100000"/>
                  </a:srgbClr>
                </a:solidFill>
                <a:latin typeface="Roboto" panose="00000700000000000000" pitchFamily="2" charset="0"/>
              </a:rPr>
              <a:t>Practical steps to embed user-selected values and digital sovereignty</a:t>
            </a:r>
          </a:p>
        </p:txBody>
      </p:sp>
    </p:spTree>
    <p:extLst>
      <p:ext uri="{BB962C8B-B14F-4D97-AF65-F5344CB8AC3E}">
        <p14:creationId xmlns:p14="http://schemas.microsoft.com/office/powerpoint/2010/main" val="3648047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40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5659500" y="0"/>
            <a:ext cx="2628500" cy="4113693"/>
          </a:xfrm>
          <a:prstGeom prst="rect">
            <a:avLst/>
          </a:prstGeom>
        </p:spPr>
      </p:pic>
      <p:pic>
        <p:nvPicPr>
          <p:cNvPr id="41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0" y="0"/>
            <a:ext cx="6362700" cy="10287000"/>
          </a:xfrm>
          <a:prstGeom prst="rect">
            <a:avLst/>
          </a:prstGeom>
        </p:spPr>
      </p:pic>
      <p:pic>
        <p:nvPicPr>
          <p:cNvPr id="412"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4514850" y="8439150"/>
            <a:ext cx="1847850" cy="1847850"/>
          </a:xfrm>
          <a:prstGeom prst="rect">
            <a:avLst/>
          </a:prstGeom>
        </p:spPr>
      </p:pic>
      <p:pic>
        <p:nvPicPr>
          <p:cNvPr id="41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67625" y="1427857"/>
            <a:ext cx="38100" cy="1857375"/>
          </a:xfrm>
          <a:prstGeom prst="rect">
            <a:avLst/>
          </a:prstGeom>
        </p:spPr>
      </p:pic>
      <p:pic>
        <p:nvPicPr>
          <p:cNvPr id="41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7162800" y="902970"/>
            <a:ext cx="1047750" cy="1047750"/>
          </a:xfrm>
          <a:prstGeom prst="rect">
            <a:avLst/>
          </a:prstGeom>
        </p:spPr>
      </p:pic>
      <p:pic>
        <p:nvPicPr>
          <p:cNvPr id="417"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extLst>
              <a:ext uri="{683684A8-D1D0-4720-AA22-6945B24EC3D4}">
                <asvg:svgBlip xmlns="" xmlns:a16="http://schemas.microsoft.com/office/drawing/2014/main" xmlns:a14="http://schemas.microsoft.com/office/drawing/2010/main" xmlns:p14="http://schemas.microsoft.com/office/powerpoint/2010/main" xmlns:asvg="http://schemas.microsoft.com/office/drawing/2016/SVG/main" r:embed="rId112"/>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7425595" y="1165765"/>
            <a:ext cx="525685" cy="525685"/>
          </a:xfrm>
          <a:prstGeom prst="rect">
            <a:avLst/>
          </a:prstGeom>
        </p:spPr>
      </p:pic>
      <p:sp>
        <p:nvSpPr>
          <p:cNvPr id="419" name="Primary Heading-0">
            <a:extLst>
              <a:ext uri="{FF2B5EF4-FFF2-40B4-BE49-F238E27FC236}">
                <a16:creationId xmlns:a16="http://schemas.microsoft.com/office/drawing/2014/main" id="{111B4A49-B930-4A89-A1CD-6CA2B3D95AED}"/>
              </a:ext>
            </a:extLst>
          </p:cNvPr>
          <p:cNvSpPr txBox="1"/>
          <p:nvPr/>
        </p:nvSpPr>
        <p:spPr>
          <a:xfrm>
            <a:off x="8519065" y="1262920"/>
            <a:ext cx="9043988" cy="3333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Catholic Social Teaching provides high quality data for value-based AI programming.</a:t>
            </a:r>
          </a:p>
        </p:txBody>
      </p:sp>
      <p:pic>
        <p:nvPicPr>
          <p:cNvPr id="42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67625" y="3285268"/>
            <a:ext cx="38100" cy="1857375"/>
          </a:xfrm>
          <a:prstGeom prst="rect">
            <a:avLst/>
          </a:prstGeom>
        </p:spPr>
      </p:pic>
      <p:pic>
        <p:nvPicPr>
          <p:cNvPr id="42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7162800" y="2760345"/>
            <a:ext cx="1047750" cy="1047750"/>
          </a:xfrm>
          <a:prstGeom prst="rect">
            <a:avLst/>
          </a:prstGeom>
        </p:spPr>
      </p:pic>
      <p:pic>
        <p:nvPicPr>
          <p:cNvPr id="423"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113">
            <a:alphaModFix/>
            <a:extLst>
              <a:ext uri="{4FD64954-421D-4455-AD5B-0A3F56491CCA}">
                <asvg:svgBlip xmlns="" xmlns:a16="http://schemas.microsoft.com/office/drawing/2014/main" xmlns:a14="http://schemas.microsoft.com/office/drawing/2010/main" xmlns:p14="http://schemas.microsoft.com/office/powerpoint/2010/main" xmlns:asvg="http://schemas.microsoft.com/office/drawing/2016/SVG/main" r:embed="rId119"/>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7425595" y="3023140"/>
            <a:ext cx="525685" cy="525685"/>
          </a:xfrm>
          <a:prstGeom prst="rect">
            <a:avLst/>
          </a:prstGeom>
        </p:spPr>
      </p:pic>
      <p:sp>
        <p:nvSpPr>
          <p:cNvPr id="425" name="Primary Heading-1">
            <a:extLst>
              <a:ext uri="{FF2B5EF4-FFF2-40B4-BE49-F238E27FC236}">
                <a16:creationId xmlns:a16="http://schemas.microsoft.com/office/drawing/2014/main" id="{111B4A49-B930-4A89-A1CD-6CA2B3D95AED}"/>
              </a:ext>
            </a:extLst>
          </p:cNvPr>
          <p:cNvSpPr txBox="1"/>
          <p:nvPr/>
        </p:nvSpPr>
        <p:spPr>
          <a:xfrm>
            <a:off x="8519065" y="2800160"/>
            <a:ext cx="9043988" cy="9810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At its core, Catholic Social Teaching are fundamental values that insist on inherent dignity for humans and embedding that principle will help ensure AI systems treat users with respect for their human rights.</a:t>
            </a:r>
          </a:p>
        </p:txBody>
      </p:sp>
      <p:pic>
        <p:nvPicPr>
          <p:cNvPr id="4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67625" y="5142643"/>
            <a:ext cx="38100" cy="1857375"/>
          </a:xfrm>
          <a:prstGeom prst="rect">
            <a:avLst/>
          </a:prstGeom>
        </p:spPr>
      </p:pic>
      <p:pic>
        <p:nvPicPr>
          <p:cNvPr id="42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7162800" y="4617720"/>
            <a:ext cx="1047750" cy="1047750"/>
          </a:xfrm>
          <a:prstGeom prst="rect">
            <a:avLst/>
          </a:prstGeom>
        </p:spPr>
      </p:pic>
      <p:pic>
        <p:nvPicPr>
          <p:cNvPr id="429"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120">
            <a:alphaModFix/>
          </a:blip>
          <a:stretch/>
        </p:blipFill>
        <p:spPr>
          <a:xfrm>
            <a:off x="7425595" y="4880515"/>
            <a:ext cx="525685" cy="525685"/>
          </a:xfrm>
          <a:prstGeom prst="rect">
            <a:avLst/>
          </a:prstGeom>
        </p:spPr>
      </p:pic>
      <p:sp>
        <p:nvSpPr>
          <p:cNvPr id="431" name="Primary Heading-2">
            <a:extLst>
              <a:ext uri="{FF2B5EF4-FFF2-40B4-BE49-F238E27FC236}">
                <a16:creationId xmlns:a16="http://schemas.microsoft.com/office/drawing/2014/main" id="{111B4A49-B930-4A89-A1CD-6CA2B3D95AED}"/>
              </a:ext>
            </a:extLst>
          </p:cNvPr>
          <p:cNvSpPr txBox="1"/>
          <p:nvPr/>
        </p:nvSpPr>
        <p:spPr>
          <a:xfrm>
            <a:off x="8519065" y="4819460"/>
            <a:ext cx="9043988" cy="65722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Catholic Social Teaching provides a strong moral framework that can shape AI behavior and actions and promotes the common good to guide AI to prioritize societal well-being.</a:t>
            </a:r>
          </a:p>
        </p:txBody>
      </p:sp>
      <p:pic>
        <p:nvPicPr>
          <p:cNvPr id="4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67625" y="7000018"/>
            <a:ext cx="38100" cy="1857375"/>
          </a:xfrm>
          <a:prstGeom prst="rect">
            <a:avLst/>
          </a:prstGeom>
        </p:spPr>
      </p:pic>
      <p:pic>
        <p:nvPicPr>
          <p:cNvPr id="43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7162800" y="6475095"/>
            <a:ext cx="1047750" cy="1047750"/>
          </a:xfrm>
          <a:prstGeom prst="rect">
            <a:avLst/>
          </a:prstGeom>
        </p:spPr>
      </p:pic>
      <p:pic>
        <p:nvPicPr>
          <p:cNvPr id="435"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121">
            <a:alphaModFix/>
            <a:extLst>
              <a:ext uri="{D20534DD-A9F7-48F2-83E3-0CBABAC2CDDD}">
                <asvg:svgBlip xmlns="" xmlns:a16="http://schemas.microsoft.com/office/drawing/2014/main" xmlns:a14="http://schemas.microsoft.com/office/drawing/2010/main" xmlns:p14="http://schemas.microsoft.com/office/powerpoint/2010/main" xmlns:asvg="http://schemas.microsoft.com/office/drawing/2016/SVG/main" r:embed="rId132"/>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7425595" y="6737890"/>
            <a:ext cx="525685" cy="525685"/>
          </a:xfrm>
          <a:prstGeom prst="rect">
            <a:avLst/>
          </a:prstGeom>
        </p:spPr>
      </p:pic>
      <p:sp>
        <p:nvSpPr>
          <p:cNvPr id="437" name="Primary Heading-3">
            <a:extLst>
              <a:ext uri="{FF2B5EF4-FFF2-40B4-BE49-F238E27FC236}">
                <a16:creationId xmlns:a16="http://schemas.microsoft.com/office/drawing/2014/main" id="{111B4A49-B930-4A89-A1CD-6CA2B3D95AED}"/>
              </a:ext>
            </a:extLst>
          </p:cNvPr>
          <p:cNvSpPr txBox="1"/>
          <p:nvPr/>
        </p:nvSpPr>
        <p:spPr>
          <a:xfrm>
            <a:off x="8519065" y="6514910"/>
            <a:ext cx="9043988" cy="9810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Catholic Social Teaching recognizes the human as more than data, informing AI programming to focus on the human, including commitment to peace and an emphasis on truth for data authenticity and use.</a:t>
            </a:r>
          </a:p>
        </p:txBody>
      </p:sp>
      <p:pic>
        <p:nvPicPr>
          <p:cNvPr id="43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7162800" y="8332470"/>
            <a:ext cx="1047750" cy="1047750"/>
          </a:xfrm>
          <a:prstGeom prst="rect">
            <a:avLst/>
          </a:prstGeom>
        </p:spPr>
      </p:pic>
      <p:pic>
        <p:nvPicPr>
          <p:cNvPr id="440" name="iconNode4">
            <a:extLst>
              <a:ext uri="{FF2B5EF4-FFF2-40B4-BE49-F238E27FC236}">
                <a16:creationId xmlns:a16="http://schemas.microsoft.com/office/drawing/2014/main" id="{A8642F66-C0BB-4949-9A9C-024B120A5D52}"/>
              </a:ext>
            </a:extLst>
          </p:cNvPr>
          <p:cNvPicPr>
            <a:picLocks noChangeAspect="1"/>
          </p:cNvPicPr>
          <p:nvPr/>
        </p:nvPicPr>
        <p:blipFill rotWithShape="1">
          <a:blip r:embed="rId133">
            <a:alphaModFix/>
            <a:extLst>
              <a:ext uri="{58980C35-1A38-4F70-A707-DC2EB3D4D5CE}">
                <asvg:svgBlip xmlns="" xmlns:a16="http://schemas.microsoft.com/office/drawing/2014/main" xmlns:a14="http://schemas.microsoft.com/office/drawing/2010/main" xmlns:p14="http://schemas.microsoft.com/office/powerpoint/2010/main" xmlns:asvg="http://schemas.microsoft.com/office/drawing/2016/SVG/main" r:embed="rId137"/>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7425595" y="8595265"/>
            <a:ext cx="525685" cy="525685"/>
          </a:xfrm>
          <a:prstGeom prst="rect">
            <a:avLst/>
          </a:prstGeom>
        </p:spPr>
      </p:pic>
      <p:sp>
        <p:nvSpPr>
          <p:cNvPr id="442" name="Primary Heading-4">
            <a:extLst>
              <a:ext uri="{FF2B5EF4-FFF2-40B4-BE49-F238E27FC236}">
                <a16:creationId xmlns:a16="http://schemas.microsoft.com/office/drawing/2014/main" id="{111B4A49-B930-4A89-A1CD-6CA2B3D95AED}"/>
              </a:ext>
            </a:extLst>
          </p:cNvPr>
          <p:cNvSpPr txBox="1"/>
          <p:nvPr/>
        </p:nvSpPr>
        <p:spPr>
          <a:xfrm>
            <a:off x="8519065" y="8534210"/>
            <a:ext cx="9043988" cy="65722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Catholic Social Teaching is based on 2,000 years of values, morals and principles offering rich, high quality data.</a:t>
            </a:r>
          </a:p>
        </p:txBody>
      </p:sp>
      <p:pic>
        <p:nvPicPr>
          <p:cNvPr id="44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38">
            <a:alphaModFix/>
          </a:blip>
          <a:stretch/>
        </p:blipFill>
        <p:spPr>
          <a:xfrm>
            <a:off x="0" y="6507574"/>
            <a:ext cx="2939254" cy="3779426"/>
          </a:xfrm>
          <a:prstGeom prst="rect">
            <a:avLst/>
          </a:prstGeom>
        </p:spPr>
      </p:pic>
      <p:sp>
        <p:nvSpPr>
          <p:cNvPr id="444" name="Title 3">
            <a:extLst>
              <a:ext uri="{FF2B5EF4-FFF2-40B4-BE49-F238E27FC236}">
                <a16:creationId xmlns:a16="http://schemas.microsoft.com/office/drawing/2014/main" id="{111B4A49-B930-4A89-A1CD-6CA2B3D95AED}"/>
              </a:ext>
            </a:extLst>
          </p:cNvPr>
          <p:cNvSpPr txBox="1"/>
          <p:nvPr/>
        </p:nvSpPr>
        <p:spPr>
          <a:xfrm>
            <a:off x="800100" y="728091"/>
            <a:ext cx="4795838" cy="2895600"/>
          </a:xfrm>
          <a:prstGeom prst="rect">
            <a:avLst/>
          </a:prstGeom>
          <a:noFill/>
        </p:spPr>
        <p:txBody>
          <a:bodyPr vertOverflow="clip" horzOverflow="clip" wrap="square" lIns="0" tIns="0" rIns="0" bIns="0" rtlCol="0" anchor="t">
            <a:spAutoFit/>
          </a:bodyPr>
          <a:lstStyle/>
          <a:p>
            <a:pPr algn="l">
              <a:lnSpc>
                <a:spcPts val="5670"/>
              </a:lnSpc>
            </a:pPr>
            <a:r>
              <a:rPr lang="en-US" sz="4200" spc="-92" dirty="0">
                <a:solidFill>
                  <a:srgbClr val="FFFFFF">
                    <a:alpha val="100000"/>
                  </a:srgbClr>
                </a:solidFill>
                <a:latin typeface="Poppins SemiBold" panose="00000700000000000000" pitchFamily="2" charset="0"/>
              </a:rPr>
              <a:t>HOW CATHOLIC SOCIAL TEACHING CAN GUIDE </a:t>
            </a:r>
            <a:r>
              <a:rPr lang="en-US" sz="4200" b="1" spc="-92" dirty="0">
                <a:solidFill>
                  <a:srgbClr val="FFFFFF"/>
                </a:solidFill>
                <a:latin typeface="Poppins SemiBold" panose="00000700000000000000" pitchFamily="2" charset="0"/>
              </a:rPr>
              <a:t>AI PROGRAMMING</a:t>
            </a:r>
          </a:p>
        </p:txBody>
      </p:sp>
      <p:sp>
        <p:nvSpPr>
          <p:cNvPr id="446" name="SubTitle">
            <a:extLst>
              <a:ext uri="{FF2B5EF4-FFF2-40B4-BE49-F238E27FC236}">
                <a16:creationId xmlns:a16="http://schemas.microsoft.com/office/drawing/2014/main" id="{111B4A49-B930-4A89-A1CD-6CA2B3D95AED}"/>
              </a:ext>
            </a:extLst>
          </p:cNvPr>
          <p:cNvSpPr txBox="1"/>
          <p:nvPr/>
        </p:nvSpPr>
        <p:spPr>
          <a:xfrm>
            <a:off x="800100" y="3733800"/>
            <a:ext cx="4795838" cy="6381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FFFFFF">
                    <a:alpha val="100000"/>
                  </a:srgbClr>
                </a:solidFill>
                <a:latin typeface="Roboto" panose="00000700000000000000" pitchFamily="2" charset="0"/>
              </a:rPr>
              <a:t>Applying 2,000 years of values to ensure dignity, truth, and the common good</a:t>
            </a:r>
          </a:p>
        </p:txBody>
      </p:sp>
    </p:spTree>
    <p:extLst>
      <p:ext uri="{BB962C8B-B14F-4D97-AF65-F5344CB8AC3E}">
        <p14:creationId xmlns:p14="http://schemas.microsoft.com/office/powerpoint/2010/main" val="3648047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7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47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7705874"/>
            <a:ext cx="2362200" cy="2581126"/>
          </a:xfrm>
          <a:prstGeom prst="rect">
            <a:avLst/>
          </a:prstGeom>
        </p:spPr>
      </p:pic>
      <p:pic>
        <p:nvPicPr>
          <p:cNvPr id="47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5564888" y="0"/>
            <a:ext cx="2723108" cy="2876550"/>
          </a:xfrm>
          <a:prstGeom prst="rect">
            <a:avLst/>
          </a:prstGeom>
        </p:spPr>
      </p:pic>
      <p:pic>
        <p:nvPicPr>
          <p:cNvPr id="47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3009900"/>
            <a:ext cx="533400" cy="533400"/>
          </a:xfrm>
          <a:prstGeom prst="rect">
            <a:avLst/>
          </a:prstGeom>
        </p:spPr>
      </p:pic>
      <p:sp>
        <p:nvSpPr>
          <p:cNvPr id="478" name="-0">
            <a:extLst>
              <a:ext uri="{FF2B5EF4-FFF2-40B4-BE49-F238E27FC236}">
                <a16:creationId xmlns:a16="http://schemas.microsoft.com/office/drawing/2014/main" id="{111B4A49-B930-4A89-A1CD-6CA2B3D95AED}"/>
              </a:ext>
            </a:extLst>
          </p:cNvPr>
          <p:cNvSpPr txBox="1"/>
          <p:nvPr/>
        </p:nvSpPr>
        <p:spPr>
          <a:xfrm>
            <a:off x="892207" y="3067050"/>
            <a:ext cx="309562" cy="428625"/>
          </a:xfrm>
          <a:prstGeom prst="rect">
            <a:avLst/>
          </a:prstGeom>
          <a:noFill/>
        </p:spPr>
        <p:txBody>
          <a:bodyPr vertOverflow="clip" horzOverflow="clip" wrap="square" lIns="0" tIns="0" rIns="0" bIns="0" rtlCol="0" anchor="t">
            <a:spAutoFit/>
          </a:bodyPr>
          <a:lstStyle/>
          <a:p>
            <a:pPr algn="ctr">
              <a:lnSpc>
                <a:spcPts val="3307"/>
              </a:lnSpc>
            </a:pPr>
            <a:r>
              <a:rPr lang="en-US" sz="2205" spc="-38" dirty="0">
                <a:solidFill>
                  <a:srgbClr val="FFFFFF">
                    <a:alpha val="100000"/>
                  </a:srgbClr>
                </a:solidFill>
                <a:latin typeface="Poppins SemiBold" panose="00000700000000000000" pitchFamily="2" charset="0"/>
              </a:rPr>
              <a:t>01</a:t>
            </a:r>
          </a:p>
        </p:txBody>
      </p:sp>
      <p:sp>
        <p:nvSpPr>
          <p:cNvPr id="480" name="Primary Heading-0">
            <a:extLst>
              <a:ext uri="{FF2B5EF4-FFF2-40B4-BE49-F238E27FC236}">
                <a16:creationId xmlns:a16="http://schemas.microsoft.com/office/drawing/2014/main" id="{111B4A49-B930-4A89-A1CD-6CA2B3D95AED}"/>
              </a:ext>
            </a:extLst>
          </p:cNvPr>
          <p:cNvSpPr txBox="1"/>
          <p:nvPr/>
        </p:nvSpPr>
        <p:spPr>
          <a:xfrm>
            <a:off x="1478185" y="3009900"/>
            <a:ext cx="4548188" cy="160972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7071B">
                    <a:alpha val="100000"/>
                  </a:srgbClr>
                </a:solidFill>
                <a:latin typeface="Poppins SemiBold" panose="00000700000000000000" pitchFamily="2" charset="0"/>
              </a:rPr>
              <a:t>FOCUS ON THE HUMAN USER AND THEIR FREEDOM TO MAKE THEIR OWN DECISIONS WITH THEIR OWN DATA.</a:t>
            </a:r>
          </a:p>
        </p:txBody>
      </p:sp>
      <p:sp>
        <p:nvSpPr>
          <p:cNvPr id="482" name="Description of a primary heading-0">
            <a:extLst>
              <a:ext uri="{FF2B5EF4-FFF2-40B4-BE49-F238E27FC236}">
                <a16:creationId xmlns:a16="http://schemas.microsoft.com/office/drawing/2014/main" id="{111B4A49-B930-4A89-A1CD-6CA2B3D95AED}"/>
              </a:ext>
            </a:extLst>
          </p:cNvPr>
          <p:cNvSpPr txBox="1"/>
          <p:nvPr/>
        </p:nvSpPr>
        <p:spPr>
          <a:xfrm>
            <a:off x="762000" y="4762500"/>
            <a:ext cx="5262562" cy="3333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Emphasizes individual autonomy and data rights.</a:t>
            </a:r>
          </a:p>
        </p:txBody>
      </p:sp>
      <p:pic>
        <p:nvPicPr>
          <p:cNvPr id="48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6527768" y="3009900"/>
            <a:ext cx="533400" cy="533400"/>
          </a:xfrm>
          <a:prstGeom prst="rect">
            <a:avLst/>
          </a:prstGeom>
        </p:spPr>
      </p:pic>
      <p:sp>
        <p:nvSpPr>
          <p:cNvPr id="486" name="-1">
            <a:extLst>
              <a:ext uri="{FF2B5EF4-FFF2-40B4-BE49-F238E27FC236}">
                <a16:creationId xmlns:a16="http://schemas.microsoft.com/office/drawing/2014/main" id="{111B4A49-B930-4A89-A1CD-6CA2B3D95AED}"/>
              </a:ext>
            </a:extLst>
          </p:cNvPr>
          <p:cNvSpPr txBox="1"/>
          <p:nvPr/>
        </p:nvSpPr>
        <p:spPr>
          <a:xfrm>
            <a:off x="6628352" y="3067050"/>
            <a:ext cx="366712" cy="428625"/>
          </a:xfrm>
          <a:prstGeom prst="rect">
            <a:avLst/>
          </a:prstGeom>
          <a:noFill/>
        </p:spPr>
        <p:txBody>
          <a:bodyPr vertOverflow="clip" horzOverflow="clip" wrap="square" lIns="0" tIns="0" rIns="0" bIns="0" rtlCol="0" anchor="t">
            <a:spAutoFit/>
          </a:bodyPr>
          <a:lstStyle/>
          <a:p>
            <a:pPr algn="ctr">
              <a:lnSpc>
                <a:spcPts val="3307"/>
              </a:lnSpc>
            </a:pPr>
            <a:r>
              <a:rPr lang="en-US" sz="2205" spc="-38" dirty="0">
                <a:solidFill>
                  <a:srgbClr val="FFFFFF">
                    <a:alpha val="100000"/>
                  </a:srgbClr>
                </a:solidFill>
                <a:latin typeface="Poppins SemiBold" panose="00000700000000000000" pitchFamily="2" charset="0"/>
              </a:rPr>
              <a:t>02</a:t>
            </a:r>
          </a:p>
        </p:txBody>
      </p:sp>
      <p:sp>
        <p:nvSpPr>
          <p:cNvPr id="488" name="Primary Heading-1">
            <a:extLst>
              <a:ext uri="{FF2B5EF4-FFF2-40B4-BE49-F238E27FC236}">
                <a16:creationId xmlns:a16="http://schemas.microsoft.com/office/drawing/2014/main" id="{111B4A49-B930-4A89-A1CD-6CA2B3D95AED}"/>
              </a:ext>
            </a:extLst>
          </p:cNvPr>
          <p:cNvSpPr txBox="1"/>
          <p:nvPr/>
        </p:nvSpPr>
        <p:spPr>
          <a:xfrm>
            <a:off x="7243953" y="3009900"/>
            <a:ext cx="4548188" cy="200977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7071B">
                    <a:alpha val="100000"/>
                  </a:srgbClr>
                </a:solidFill>
                <a:latin typeface="Poppins SemiBold" panose="00000700000000000000" pitchFamily="2" charset="0"/>
              </a:rPr>
              <a:t>DATA AND USER CONNECTIONS IN A TRUSTED SOCIAL NETWORK LEADING TO AUTHENTICITY AND PERSONAL DECISION MAKING IN THE VIRTUAL WORLD.</a:t>
            </a:r>
          </a:p>
        </p:txBody>
      </p:sp>
      <p:sp>
        <p:nvSpPr>
          <p:cNvPr id="490" name="Description of a primary heading-1">
            <a:extLst>
              <a:ext uri="{FF2B5EF4-FFF2-40B4-BE49-F238E27FC236}">
                <a16:creationId xmlns:a16="http://schemas.microsoft.com/office/drawing/2014/main" id="{111B4A49-B930-4A89-A1CD-6CA2B3D95AED}"/>
              </a:ext>
            </a:extLst>
          </p:cNvPr>
          <p:cNvSpPr txBox="1"/>
          <p:nvPr/>
        </p:nvSpPr>
        <p:spPr>
          <a:xfrm>
            <a:off x="6527768" y="5162550"/>
            <a:ext cx="5262562" cy="3333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Trusted networks foster authentic choices online.</a:t>
            </a:r>
          </a:p>
        </p:txBody>
      </p:sp>
      <p:pic>
        <p:nvPicPr>
          <p:cNvPr id="49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2293536" y="3009900"/>
            <a:ext cx="533400" cy="533400"/>
          </a:xfrm>
          <a:prstGeom prst="rect">
            <a:avLst/>
          </a:prstGeom>
        </p:spPr>
      </p:pic>
      <p:sp>
        <p:nvSpPr>
          <p:cNvPr id="494" name="-2">
            <a:extLst>
              <a:ext uri="{FF2B5EF4-FFF2-40B4-BE49-F238E27FC236}">
                <a16:creationId xmlns:a16="http://schemas.microsoft.com/office/drawing/2014/main" id="{111B4A49-B930-4A89-A1CD-6CA2B3D95AED}"/>
              </a:ext>
            </a:extLst>
          </p:cNvPr>
          <p:cNvSpPr txBox="1"/>
          <p:nvPr/>
        </p:nvSpPr>
        <p:spPr>
          <a:xfrm>
            <a:off x="12390501" y="3067050"/>
            <a:ext cx="376238" cy="428625"/>
          </a:xfrm>
          <a:prstGeom prst="rect">
            <a:avLst/>
          </a:prstGeom>
          <a:noFill/>
        </p:spPr>
        <p:txBody>
          <a:bodyPr vertOverflow="clip" horzOverflow="clip" wrap="square" lIns="0" tIns="0" rIns="0" bIns="0" rtlCol="0" anchor="t">
            <a:spAutoFit/>
          </a:bodyPr>
          <a:lstStyle/>
          <a:p>
            <a:pPr algn="ctr">
              <a:lnSpc>
                <a:spcPts val="3307"/>
              </a:lnSpc>
            </a:pPr>
            <a:r>
              <a:rPr lang="en-US" sz="2205" spc="-38" dirty="0">
                <a:solidFill>
                  <a:srgbClr val="FFFFFF">
                    <a:alpha val="100000"/>
                  </a:srgbClr>
                </a:solidFill>
                <a:latin typeface="Poppins SemiBold" panose="00000700000000000000" pitchFamily="2" charset="0"/>
              </a:rPr>
              <a:t>03</a:t>
            </a:r>
          </a:p>
        </p:txBody>
      </p:sp>
      <p:sp>
        <p:nvSpPr>
          <p:cNvPr id="496" name="Primary Heading-2">
            <a:extLst>
              <a:ext uri="{FF2B5EF4-FFF2-40B4-BE49-F238E27FC236}">
                <a16:creationId xmlns:a16="http://schemas.microsoft.com/office/drawing/2014/main" id="{111B4A49-B930-4A89-A1CD-6CA2B3D95AED}"/>
              </a:ext>
            </a:extLst>
          </p:cNvPr>
          <p:cNvSpPr txBox="1"/>
          <p:nvPr/>
        </p:nvSpPr>
        <p:spPr>
          <a:xfrm>
            <a:off x="13009626" y="3009900"/>
            <a:ext cx="4548188" cy="240982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7071B">
                    <a:alpha val="100000"/>
                  </a:srgbClr>
                </a:solidFill>
                <a:latin typeface="Poppins SemiBold" panose="00000700000000000000" pitchFamily="2" charset="0"/>
              </a:rPr>
              <a:t>PATHWAY TO CONTROL AND MONETIZE PERSONAL DATA AS “DATA BASED INCOME” RATHER THAN DEPENDENCE ON TECH TITANS, PROVIDING ECONOMIC FREEDOM.</a:t>
            </a:r>
          </a:p>
        </p:txBody>
      </p:sp>
      <p:sp>
        <p:nvSpPr>
          <p:cNvPr id="498" name="Description of a primary heading-2">
            <a:extLst>
              <a:ext uri="{FF2B5EF4-FFF2-40B4-BE49-F238E27FC236}">
                <a16:creationId xmlns:a16="http://schemas.microsoft.com/office/drawing/2014/main" id="{111B4A49-B930-4A89-A1CD-6CA2B3D95AED}"/>
              </a:ext>
            </a:extLst>
          </p:cNvPr>
          <p:cNvSpPr txBox="1"/>
          <p:nvPr/>
        </p:nvSpPr>
        <p:spPr>
          <a:xfrm>
            <a:off x="12293536" y="5562600"/>
            <a:ext cx="5262562" cy="438150"/>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Personal data becomes a source of income and independence.</a:t>
            </a:r>
          </a:p>
        </p:txBody>
      </p:sp>
      <p:pic>
        <p:nvPicPr>
          <p:cNvPr id="50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6534150"/>
            <a:ext cx="533400" cy="533400"/>
          </a:xfrm>
          <a:prstGeom prst="rect">
            <a:avLst/>
          </a:prstGeom>
        </p:spPr>
      </p:pic>
      <p:sp>
        <p:nvSpPr>
          <p:cNvPr id="502" name="-3">
            <a:extLst>
              <a:ext uri="{FF2B5EF4-FFF2-40B4-BE49-F238E27FC236}">
                <a16:creationId xmlns:a16="http://schemas.microsoft.com/office/drawing/2014/main" id="{111B4A49-B930-4A89-A1CD-6CA2B3D95AED}"/>
              </a:ext>
            </a:extLst>
          </p:cNvPr>
          <p:cNvSpPr txBox="1"/>
          <p:nvPr/>
        </p:nvSpPr>
        <p:spPr>
          <a:xfrm>
            <a:off x="850392" y="6591300"/>
            <a:ext cx="385762" cy="428625"/>
          </a:xfrm>
          <a:prstGeom prst="rect">
            <a:avLst/>
          </a:prstGeom>
          <a:noFill/>
        </p:spPr>
        <p:txBody>
          <a:bodyPr vertOverflow="clip" horzOverflow="clip" wrap="square" lIns="0" tIns="0" rIns="0" bIns="0" rtlCol="0" anchor="t">
            <a:spAutoFit/>
          </a:bodyPr>
          <a:lstStyle/>
          <a:p>
            <a:pPr algn="ctr">
              <a:lnSpc>
                <a:spcPts val="3307"/>
              </a:lnSpc>
            </a:pPr>
            <a:r>
              <a:rPr lang="en-US" sz="2205" spc="-38" dirty="0">
                <a:solidFill>
                  <a:srgbClr val="FFFFFF">
                    <a:alpha val="100000"/>
                  </a:srgbClr>
                </a:solidFill>
                <a:latin typeface="Poppins SemiBold" panose="00000700000000000000" pitchFamily="2" charset="0"/>
              </a:rPr>
              <a:t>04</a:t>
            </a:r>
          </a:p>
        </p:txBody>
      </p:sp>
      <p:sp>
        <p:nvSpPr>
          <p:cNvPr id="504" name="Primary Heading-3">
            <a:extLst>
              <a:ext uri="{FF2B5EF4-FFF2-40B4-BE49-F238E27FC236}">
                <a16:creationId xmlns:a16="http://schemas.microsoft.com/office/drawing/2014/main" id="{111B4A49-B930-4A89-A1CD-6CA2B3D95AED}"/>
              </a:ext>
            </a:extLst>
          </p:cNvPr>
          <p:cNvSpPr txBox="1"/>
          <p:nvPr/>
        </p:nvSpPr>
        <p:spPr>
          <a:xfrm>
            <a:off x="1478185" y="6534150"/>
            <a:ext cx="4548188" cy="160972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7071B">
                    <a:alpha val="100000"/>
                  </a:srgbClr>
                </a:solidFill>
                <a:latin typeface="Poppins SemiBold" panose="00000700000000000000" pitchFamily="2" charset="0"/>
              </a:rPr>
              <a:t>INCREASED CONNECTIONS WITHIN A TRUSTED SOCIAL NETWORK TO OTHERS IN THE CATHOLIC FAITH AND CHURCH.</a:t>
            </a:r>
          </a:p>
        </p:txBody>
      </p:sp>
      <p:sp>
        <p:nvSpPr>
          <p:cNvPr id="506" name="Description of a primary heading-3">
            <a:extLst>
              <a:ext uri="{FF2B5EF4-FFF2-40B4-BE49-F238E27FC236}">
                <a16:creationId xmlns:a16="http://schemas.microsoft.com/office/drawing/2014/main" id="{111B4A49-B930-4A89-A1CD-6CA2B3D95AED}"/>
              </a:ext>
            </a:extLst>
          </p:cNvPr>
          <p:cNvSpPr txBox="1"/>
          <p:nvPr/>
        </p:nvSpPr>
        <p:spPr>
          <a:xfrm>
            <a:off x="762000" y="8286750"/>
            <a:ext cx="5262562" cy="3333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Strengthens faith-based community ties online.</a:t>
            </a:r>
          </a:p>
        </p:txBody>
      </p:sp>
      <p:pic>
        <p:nvPicPr>
          <p:cNvPr id="5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6527768" y="6534150"/>
            <a:ext cx="533400" cy="533400"/>
          </a:xfrm>
          <a:prstGeom prst="rect">
            <a:avLst/>
          </a:prstGeom>
        </p:spPr>
      </p:pic>
      <p:sp>
        <p:nvSpPr>
          <p:cNvPr id="510" name="-4">
            <a:extLst>
              <a:ext uri="{FF2B5EF4-FFF2-40B4-BE49-F238E27FC236}">
                <a16:creationId xmlns:a16="http://schemas.microsoft.com/office/drawing/2014/main" id="{111B4A49-B930-4A89-A1CD-6CA2B3D95AED}"/>
              </a:ext>
            </a:extLst>
          </p:cNvPr>
          <p:cNvSpPr txBox="1"/>
          <p:nvPr/>
        </p:nvSpPr>
        <p:spPr>
          <a:xfrm>
            <a:off x="6618542" y="6591300"/>
            <a:ext cx="385762" cy="428625"/>
          </a:xfrm>
          <a:prstGeom prst="rect">
            <a:avLst/>
          </a:prstGeom>
          <a:noFill/>
        </p:spPr>
        <p:txBody>
          <a:bodyPr vertOverflow="clip" horzOverflow="clip" wrap="square" lIns="0" tIns="0" rIns="0" bIns="0" rtlCol="0" anchor="t">
            <a:spAutoFit/>
          </a:bodyPr>
          <a:lstStyle/>
          <a:p>
            <a:pPr algn="ctr">
              <a:lnSpc>
                <a:spcPts val="3307"/>
              </a:lnSpc>
            </a:pPr>
            <a:r>
              <a:rPr lang="en-US" sz="2205" spc="-38" dirty="0">
                <a:solidFill>
                  <a:srgbClr val="FFFFFF">
                    <a:alpha val="100000"/>
                  </a:srgbClr>
                </a:solidFill>
                <a:latin typeface="Poppins SemiBold" panose="00000700000000000000" pitchFamily="2" charset="0"/>
              </a:rPr>
              <a:t>05</a:t>
            </a:r>
          </a:p>
        </p:txBody>
      </p:sp>
      <p:sp>
        <p:nvSpPr>
          <p:cNvPr id="512" name="Primary Heading-4">
            <a:extLst>
              <a:ext uri="{FF2B5EF4-FFF2-40B4-BE49-F238E27FC236}">
                <a16:creationId xmlns:a16="http://schemas.microsoft.com/office/drawing/2014/main" id="{111B4A49-B930-4A89-A1CD-6CA2B3D95AED}"/>
              </a:ext>
            </a:extLst>
          </p:cNvPr>
          <p:cNvSpPr txBox="1"/>
          <p:nvPr/>
        </p:nvSpPr>
        <p:spPr>
          <a:xfrm>
            <a:off x="7243953" y="6534150"/>
            <a:ext cx="4548188" cy="1609725"/>
          </a:xfrm>
          <a:prstGeom prst="rect">
            <a:avLst/>
          </a:prstGeom>
          <a:noFill/>
        </p:spPr>
        <p:txBody>
          <a:bodyPr vertOverflow="clip" horzOverflow="clip" wrap="square" lIns="0" tIns="0" rIns="0" bIns="0" rtlCol="0" anchor="t">
            <a:spAutoFit/>
          </a:bodyPr>
          <a:lstStyle/>
          <a:p>
            <a:pPr algn="l">
              <a:lnSpc>
                <a:spcPts val="3150"/>
              </a:lnSpc>
            </a:pPr>
            <a:r>
              <a:rPr lang="en-US" sz="2100" spc="-38" dirty="0">
                <a:solidFill>
                  <a:srgbClr val="07071B">
                    <a:alpha val="100000"/>
                  </a:srgbClr>
                </a:solidFill>
                <a:latin typeface="Poppins SemiBold" panose="00000700000000000000" pitchFamily="2" charset="0"/>
              </a:rPr>
              <a:t>INCREASED VISIBILITY TO THE VALUES AND PRINCIPLES WHICH MAKE UP CATHOLIC SOCIAL TEACHING.</a:t>
            </a:r>
          </a:p>
        </p:txBody>
      </p:sp>
      <p:sp>
        <p:nvSpPr>
          <p:cNvPr id="514" name="Description of a primary heading-4">
            <a:extLst>
              <a:ext uri="{FF2B5EF4-FFF2-40B4-BE49-F238E27FC236}">
                <a16:creationId xmlns:a16="http://schemas.microsoft.com/office/drawing/2014/main" id="{111B4A49-B930-4A89-A1CD-6CA2B3D95AED}"/>
              </a:ext>
            </a:extLst>
          </p:cNvPr>
          <p:cNvSpPr txBox="1"/>
          <p:nvPr/>
        </p:nvSpPr>
        <p:spPr>
          <a:xfrm>
            <a:off x="6527768" y="8286750"/>
            <a:ext cx="5262562" cy="333375"/>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07071B">
                    <a:alpha val="100000"/>
                  </a:srgbClr>
                </a:solidFill>
                <a:latin typeface="Roboto" panose="00000700000000000000" pitchFamily="2" charset="0"/>
              </a:rPr>
              <a:t>Makes CST principles more visible and actionable.</a:t>
            </a:r>
          </a:p>
        </p:txBody>
      </p:sp>
      <p:sp>
        <p:nvSpPr>
          <p:cNvPr id="516" name="Title 3">
            <a:extLst>
              <a:ext uri="{FF2B5EF4-FFF2-40B4-BE49-F238E27FC236}">
                <a16:creationId xmlns:a16="http://schemas.microsoft.com/office/drawing/2014/main" id="{111B4A49-B930-4A89-A1CD-6CA2B3D95AED}"/>
              </a:ext>
            </a:extLst>
          </p:cNvPr>
          <p:cNvSpPr txBox="1"/>
          <p:nvPr/>
        </p:nvSpPr>
        <p:spPr>
          <a:xfrm>
            <a:off x="762000" y="730568"/>
            <a:ext cx="15197138" cy="1371600"/>
          </a:xfrm>
          <a:prstGeom prst="rect">
            <a:avLst/>
          </a:prstGeom>
          <a:noFill/>
        </p:spPr>
        <p:txBody>
          <a:bodyPr vertOverflow="clip" horzOverflow="clip" wrap="square" lIns="0" tIns="0" rIns="0" bIns="0" rtlCol="0" anchor="t">
            <a:spAutoFit/>
          </a:bodyPr>
          <a:lstStyle/>
          <a:p>
            <a:pPr algn="l">
              <a:lnSpc>
                <a:spcPts val="5265"/>
              </a:lnSpc>
            </a:pPr>
            <a:r>
              <a:rPr lang="en-US" sz="3900" spc="-92" dirty="0">
                <a:solidFill>
                  <a:srgbClr val="07071B">
                    <a:alpha val="100000"/>
                  </a:srgbClr>
                </a:solidFill>
                <a:latin typeface="Poppins SemiBold" panose="00000700000000000000" pitchFamily="2" charset="0"/>
              </a:rPr>
              <a:t>CATHOLIC SOCIAL TEACHING AT THE CORE OF </a:t>
            </a:r>
            <a:r>
              <a:rPr lang="en-US" sz="3900" b="1" spc="-92" dirty="0">
                <a:solidFill>
                  <a:srgbClr val="07071B"/>
                </a:solidFill>
                <a:latin typeface="Poppins SemiBold" panose="00000700000000000000" pitchFamily="2" charset="0"/>
              </a:rPr>
              <a:t>DATA SOVEREIGNTY</a:t>
            </a:r>
          </a:p>
        </p:txBody>
      </p:sp>
      <p:sp>
        <p:nvSpPr>
          <p:cNvPr id="518" name="SubTitle">
            <a:extLst>
              <a:ext uri="{FF2B5EF4-FFF2-40B4-BE49-F238E27FC236}">
                <a16:creationId xmlns:a16="http://schemas.microsoft.com/office/drawing/2014/main" id="{111B4A49-B930-4A89-A1CD-6CA2B3D95AED}"/>
              </a:ext>
            </a:extLst>
          </p:cNvPr>
          <p:cNvSpPr txBox="1"/>
          <p:nvPr/>
        </p:nvSpPr>
        <p:spPr>
          <a:xfrm>
            <a:off x="762000" y="2209800"/>
            <a:ext cx="15197138" cy="342900"/>
          </a:xfrm>
          <a:prstGeom prst="rect">
            <a:avLst/>
          </a:prstGeom>
          <a:noFill/>
        </p:spPr>
        <p:txBody>
          <a:bodyPr vertOverflow="clip" horzOverflow="clip" wrap="square" lIns="0" tIns="0" rIns="0" bIns="0" rtlCol="0" anchor="t">
            <a:spAutoFit/>
          </a:bodyPr>
          <a:lstStyle/>
          <a:p>
            <a:pPr algn="l">
              <a:lnSpc>
                <a:spcPts val="2610"/>
              </a:lnSpc>
            </a:pPr>
            <a:r>
              <a:rPr lang="en-US" sz="1800" spc="-9" dirty="0">
                <a:solidFill>
                  <a:srgbClr val="6C6C80">
                    <a:alpha val="100000"/>
                  </a:srgbClr>
                </a:solidFill>
                <a:latin typeface="Roboto" panose="00000700000000000000" pitchFamily="2" charset="0"/>
              </a:rPr>
              <a:t>Human-centered, value-driven control of personal data and AI</a:t>
            </a:r>
          </a:p>
        </p:txBody>
      </p:sp>
    </p:spTree>
    <p:extLst>
      <p:ext uri="{BB962C8B-B14F-4D97-AF65-F5344CB8AC3E}">
        <p14:creationId xmlns:p14="http://schemas.microsoft.com/office/powerpoint/2010/main" val="3648047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523" name="coverimage">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3">
            <a:alphaModFix/>
          </a:blip>
          <a:stretch/>
        </p:blipFill>
        <p:spPr>
          <a:xfrm>
            <a:off x="0" y="0"/>
            <a:ext cx="18288000" cy="10287000"/>
          </a:xfrm>
          <a:prstGeom prst="rect">
            <a:avLst/>
          </a:prstGeom>
        </p:spPr>
      </p:pic>
      <p:pic>
        <p:nvPicPr>
          <p:cNvPr id="52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3773388"/>
            <a:ext cx="11391900" cy="5753100"/>
          </a:xfrm>
          <a:prstGeom prst="rect">
            <a:avLst/>
          </a:prstGeom>
        </p:spPr>
      </p:pic>
      <p:sp>
        <p:nvSpPr>
          <p:cNvPr id="527" name="Title 3">
            <a:extLst>
              <a:ext uri="{FF2B5EF4-FFF2-40B4-BE49-F238E27FC236}">
                <a16:creationId xmlns:a16="http://schemas.microsoft.com/office/drawing/2014/main" id="{111B4A49-B930-4A89-A1CD-6CA2B3D95AED}"/>
              </a:ext>
            </a:extLst>
          </p:cNvPr>
          <p:cNvSpPr txBox="1"/>
          <p:nvPr/>
        </p:nvSpPr>
        <p:spPr>
          <a:xfrm>
            <a:off x="762000" y="4535519"/>
            <a:ext cx="8091488" cy="2641108"/>
          </a:xfrm>
          <a:prstGeom prst="rect">
            <a:avLst/>
          </a:prstGeom>
          <a:noFill/>
        </p:spPr>
        <p:txBody>
          <a:bodyPr vertOverflow="clip" horzOverflow="clip" wrap="square" lIns="0" tIns="0" rIns="0" bIns="0" rtlCol="0" anchor="t">
            <a:spAutoFit/>
          </a:bodyPr>
          <a:lstStyle/>
          <a:p>
            <a:pPr algn="l">
              <a:lnSpc>
                <a:spcPts val="6858"/>
              </a:lnSpc>
            </a:pPr>
            <a:r>
              <a:rPr lang="en-US" sz="5400" spc="-119" dirty="0">
                <a:solidFill>
                  <a:srgbClr val="07071B">
                    <a:alpha val="100000"/>
                  </a:srgbClr>
                </a:solidFill>
                <a:latin typeface="Poppins SemiBold" panose="00000700000000000000" pitchFamily="2" charset="0"/>
              </a:rPr>
              <a:t>CENTERING HUMAN DIGNITY WITH </a:t>
            </a:r>
            <a:r>
              <a:rPr lang="en-US" sz="5400" b="1" spc="-119" dirty="0">
                <a:solidFill>
                  <a:srgbClr val="07071B"/>
                </a:solidFill>
                <a:latin typeface="Poppins SemiBold" panose="00000700000000000000" pitchFamily="2" charset="0"/>
              </a:rPr>
              <a:t>VALUE-BASED AI</a:t>
            </a:r>
          </a:p>
        </p:txBody>
      </p:sp>
      <p:sp>
        <p:nvSpPr>
          <p:cNvPr id="529" name="SubTitle">
            <a:extLst>
              <a:ext uri="{FF2B5EF4-FFF2-40B4-BE49-F238E27FC236}">
                <a16:creationId xmlns:a16="http://schemas.microsoft.com/office/drawing/2014/main" id="{111B4A49-B930-4A89-A1CD-6CA2B3D95AED}"/>
              </a:ext>
            </a:extLst>
          </p:cNvPr>
          <p:cNvSpPr txBox="1"/>
          <p:nvPr/>
        </p:nvSpPr>
        <p:spPr>
          <a:xfrm>
            <a:off x="762000" y="7315200"/>
            <a:ext cx="8091488" cy="1457325"/>
          </a:xfrm>
          <a:prstGeom prst="rect">
            <a:avLst/>
          </a:prstGeom>
          <a:noFill/>
        </p:spPr>
        <p:txBody>
          <a:bodyPr vertOverflow="clip" horzOverflow="clip" wrap="square" lIns="0" tIns="0" rIns="0" bIns="0" rtlCol="0" anchor="t">
            <a:spAutoFit/>
          </a:bodyPr>
          <a:lstStyle/>
          <a:p>
            <a:pPr algn="l">
              <a:lnSpc>
                <a:spcPts val="2919"/>
              </a:lnSpc>
            </a:pPr>
            <a:r>
              <a:rPr lang="en-US" sz="2100" spc="-10" dirty="0">
                <a:solidFill>
                  <a:srgbClr val="6C6C80">
                    <a:alpha val="100000"/>
                  </a:srgbClr>
                </a:solidFill>
                <a:latin typeface="Roboto" panose="00000700000000000000" pitchFamily="2" charset="0"/>
              </a:rPr>
              <a:t>Apply principles to Data Sovereignty</a:t>
            </a:r>
            <a:r>
              <a:rPr lang="en-US" sz="2100" spc="-10" dirty="0">
                <a:solidFill>
                  <a:srgbClr val="6C6C80"/>
                </a:solidFill>
                <a:latin typeface="Roboto" panose="00000700000000000000" pitchFamily="2" charset="0"/>
              </a:rPr>
              <a:t>Catholic Social Teaching provides a durable values-based data foundation that can inform Data Sovereignty, Sovereign AI, and Value-Based AI Programming </a:t>
            </a:r>
            <a:r>
              <a:rPr lang="en-US" sz="2100" spc="-10" dirty="0" err="1">
                <a:solidFill>
                  <a:srgbClr val="6C6C80"/>
                </a:solidFill>
                <a:latin typeface="Roboto" panose="00000700000000000000" pitchFamily="2" charset="0"/>
              </a:rPr>
              <a:t>forr</a:t>
            </a:r>
            <a:r>
              <a:rPr lang="en-US" sz="2100" spc="-10" dirty="0">
                <a:solidFill>
                  <a:srgbClr val="6C6C80"/>
                </a:solidFill>
                <a:latin typeface="Roboto" panose="00000700000000000000" pitchFamily="2" charset="0"/>
              </a:rPr>
              <a:t> human dignity and the common good.</a:t>
            </a:r>
          </a:p>
        </p:txBody>
      </p:sp>
    </p:spTree>
    <p:extLst>
      <p:ext uri="{BB962C8B-B14F-4D97-AF65-F5344CB8AC3E}">
        <p14:creationId xmlns:p14="http://schemas.microsoft.com/office/powerpoint/2010/main" val="36480479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TotalTime>
  <Words>742</Words>
  <Application>Microsoft Macintosh PowerPoint</Application>
  <PresentationFormat>Custom</PresentationFormat>
  <Paragraphs>60</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Roboto</vt:lpstr>
      <vt:lpstr>Calibri</vt:lpstr>
      <vt:lpstr>Poppins SemiBold</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Exporter Version: 2.6.0.0, docId: 25527675, orderId: 10094716</dc:title>
  <dc:creator>Presentations.AI Exporter</dc:creator>
  <cp:lastModifiedBy>Zoltan Papp</cp:lastModifiedBy>
  <cp:revision>4</cp:revision>
  <dcterms:created xsi:type="dcterms:W3CDTF">2025-12-26T11:08:04Z</dcterms:created>
  <dcterms:modified xsi:type="dcterms:W3CDTF">2026-01-02T13:15:03Z</dcterms:modified>
</cp:coreProperties>
</file>